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6" r:id="rId4"/>
    <p:sldId id="257" r:id="rId5"/>
    <p:sldId id="270" r:id="rId6"/>
    <p:sldId id="258" r:id="rId7"/>
    <p:sldId id="281" r:id="rId8"/>
    <p:sldId id="273" r:id="rId9"/>
    <p:sldId id="275" r:id="rId10"/>
    <p:sldId id="274" r:id="rId11"/>
    <p:sldId id="261" r:id="rId12"/>
    <p:sldId id="272" r:id="rId13"/>
    <p:sldId id="271" r:id="rId14"/>
    <p:sldId id="278" r:id="rId15"/>
    <p:sldId id="282" r:id="rId16"/>
    <p:sldId id="283" r:id="rId17"/>
    <p:sldId id="284" r:id="rId18"/>
    <p:sldId id="28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64ACDAC-07E5-4E93-8257-E431B2EEBA6A}" type="datetimeFigureOut">
              <a:rPr lang="pl-PL" smtClean="0"/>
              <a:pPr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8252444-408D-4FA2-A249-707E45CE44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Aleksandra Janiszewska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Zapraszam na spacer po górze kamieńskiej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852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Składowisko gipsu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78424" cy="41148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/>
              <a:t>Na samym szczycie góry </a:t>
            </a:r>
            <a:r>
              <a:rPr lang="pl-PL" sz="3200" dirty="0" smtClean="0"/>
              <a:t>znajduje </a:t>
            </a:r>
            <a:r>
              <a:rPr lang="pl-PL" sz="3200" dirty="0"/>
              <a:t>się </a:t>
            </a:r>
            <a:r>
              <a:rPr lang="pl-PL" sz="3200" dirty="0" smtClean="0"/>
              <a:t>zewnętrzny magazyn składowiska gipsu. Składowisko to zmieniło krajobraz góry i sprawia wrażenie krajobrazu księżycowego.</a:t>
            </a:r>
            <a:endParaRPr lang="pl-PL" sz="3200" dirty="0"/>
          </a:p>
          <a:p>
            <a:endParaRPr lang="pl-PL" dirty="0"/>
          </a:p>
        </p:txBody>
      </p:sp>
      <p:pic>
        <p:nvPicPr>
          <p:cNvPr id="4" name="Symbol zastępczy zawartośc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2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Plac widokowy na szczycie góry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3473624"/>
            <a:ext cx="3384376" cy="3384376"/>
          </a:xfrm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2489448" cy="248944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51520" y="242088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 punktu widokowego na wierzchołku </a:t>
            </a:r>
            <a:r>
              <a:rPr lang="pl-PL" sz="2400" u="sng" dirty="0" smtClean="0"/>
              <a:t>Góry Kamieńsk</a:t>
            </a:r>
            <a:r>
              <a:rPr lang="pl-PL" sz="2400" dirty="0" smtClean="0"/>
              <a:t>, (wysokość 385 m n.p.m.), obserwować można rejon głębokiego na 200m wyrobiska Kopalni Węgla Brunatnego Bełchatów. Jest to widoczna z kosmosu dziura o 8 km długości i 3 km szerokości. Dojazd na punkt widokowy odbywa się drogą asfaltową od północnej strony góry.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4823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Elektrownia wiatrowa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970512" cy="4421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 smtClean="0"/>
              <a:t>Na podstawie wczesnych obserwacji oraz analiz rocznych pomiarów wiatrów, prowadzonych od 2001 roku na zwałowisku zewnętrznym Pola Bełchatów, podjęto decyzję budowy fermy wiatrowej. Wybudowano na powierzchni wierzchowiny 15 turbin o mocy 2 MW (każda), co daje całkowitą moc parku wiatrowego ok. 30 MW. Każda z zainstalowanych turbin posiada trzy łopaty o długości 40 m. Elektrownia wiatrowa produkuje energię dla około 6 tys. gospodarstw.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0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Lotnisko – orla góra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Jednym z mało znanych aspektów, jest nieczynne od 2012 roku, niewielkie lotnisko cywilne Kamieńsk – Orla Góra.</a:t>
            </a:r>
            <a:endParaRPr lang="pl-PL" sz="3200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3168352" cy="3168352"/>
          </a:xfrm>
          <a:prstGeom prst="rect">
            <a:avLst/>
          </a:prstGeom>
        </p:spPr>
      </p:pic>
      <p:pic>
        <p:nvPicPr>
          <p:cNvPr id="7" name="Obraz 6" descr="MicrosoftTeams-image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56992"/>
            <a:ext cx="3113584" cy="3113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3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200208_14290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84514" y="1656246"/>
            <a:ext cx="3688718" cy="2769730"/>
          </a:xfrm>
        </p:spPr>
      </p:pic>
      <p:pic>
        <p:nvPicPr>
          <p:cNvPr id="4" name="Picture 1" descr="C:\Users\dell\Downloads\IMG_20200208_14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9773" y="3955443"/>
            <a:ext cx="3070034" cy="230518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67544" y="1556792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Natomiast na jej szczycie znajduje się wysoki krzyż ufundowany dla prof. </a:t>
            </a:r>
            <a:r>
              <a:rPr lang="pl-PL" sz="2400" dirty="0" err="1" smtClean="0"/>
              <a:t>dr</a:t>
            </a:r>
            <a:r>
              <a:rPr lang="pl-PL" sz="2400" dirty="0" smtClean="0"/>
              <a:t>. hab. Wojciecha Krzaklewskiego </a:t>
            </a:r>
            <a:br>
              <a:rPr lang="pl-PL" sz="2400" dirty="0" smtClean="0"/>
            </a:br>
            <a:r>
              <a:rPr lang="pl-PL" sz="2400" dirty="0" smtClean="0"/>
              <a:t> w uznaniu zasług dla rozwoju metod rekultywacji leśnej na terenach po eksploatacji węgla brunatnego. Krzyż powstał w 2017r. </a:t>
            </a:r>
            <a:endParaRPr lang="pl-PL" sz="24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4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 smtClean="0"/>
              <a:t>Mało kto wie, że na szczyt Góry Kamieńskiej, </a:t>
            </a:r>
            <a:br>
              <a:rPr lang="pl-PL" sz="2600" dirty="0" smtClean="0"/>
            </a:br>
            <a:r>
              <a:rPr lang="pl-PL" sz="2600" dirty="0" smtClean="0"/>
              <a:t>od strony północno - zachodniej prowadzą stacje drogi krzyżowej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ROŚLINNOŚĆ Góry kamieńskiej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8448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Chrobotek, płucnica islandzka, rosiczka okrągłolistna, czworolist pospolity, kruszczyk błotny, storczyk szerokolistny, szmaciak gałęziasty, bagno zwyczajne, </a:t>
            </a:r>
            <a:r>
              <a:rPr lang="pl-PL" sz="2400" dirty="0" err="1" smtClean="0"/>
              <a:t>widłaczek</a:t>
            </a:r>
            <a:r>
              <a:rPr lang="pl-PL" sz="2400" dirty="0" smtClean="0"/>
              <a:t>, wełnianka wąskolistna i wiele innych, to nie rezerwat przyrody. To roślinność, która z powodzeniem rośnie w pobliżu KWB Bełchatów</a:t>
            </a:r>
            <a:endParaRPr lang="pl-PL" sz="2400" dirty="0"/>
          </a:p>
        </p:txBody>
      </p:sp>
      <p:pic>
        <p:nvPicPr>
          <p:cNvPr id="1026" name="Picture 2" descr="https://stowarzyszenie21.pl/wp-content/uploads/2016/08/storczy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3528" y="17728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Rokitnik zwyczajny (występuje też nazwa rokitnik pospolity) to krzew niezwyczajny, bo zawiera tyle pożytecznych, prozdrowotnych składników jak żaden </a:t>
            </a:r>
            <a:r>
              <a:rPr lang="pl-PL" sz="2000" b="1" dirty="0" smtClean="0"/>
              <a:t>inny.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6206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Dużą część Góry zajmują lasy iglaste oraz krzew rokitnik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251520" y="3212976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W celach leczniczych wykorzystuje się głównie owoce, ale też pestki, korę i liście. Z owoców robi się dżemy, konfitury i soki.</a:t>
            </a:r>
            <a:endParaRPr lang="pl-PL" sz="2000" dirty="0"/>
          </a:p>
        </p:txBody>
      </p:sp>
      <p:pic>
        <p:nvPicPr>
          <p:cNvPr id="9" name="Obraz 8" descr="IMG_20210110_132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46449"/>
            <a:ext cx="3744416" cy="2811551"/>
          </a:xfrm>
          <a:prstGeom prst="rect">
            <a:avLst/>
          </a:prstGeom>
        </p:spPr>
      </p:pic>
      <p:pic>
        <p:nvPicPr>
          <p:cNvPr id="4" name="Obraz 3" descr="IMG_20210110_134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Zwierzęta góry kamieńskiej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0" y="22768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Kompleks leśny Góry </a:t>
            </a:r>
            <a:r>
              <a:rPr lang="pl-PL" sz="2400" dirty="0" smtClean="0"/>
              <a:t>zamieszkują sarny</a:t>
            </a:r>
            <a:r>
              <a:rPr lang="pl-PL" sz="2400" dirty="0" smtClean="0"/>
              <a:t>, jelenie, </a:t>
            </a:r>
            <a:r>
              <a:rPr lang="pl-PL" sz="2400" dirty="0" smtClean="0"/>
              <a:t>dziki, lisy, piżmaki, </a:t>
            </a:r>
            <a:r>
              <a:rPr lang="pl-PL" sz="2400" dirty="0" smtClean="0"/>
              <a:t>zające a także drapieżne ptaki: jastrzębie, myszołowy oraz sokoły pustułki. Podczas spaceru można spotkać wiele ich śladów.</a:t>
            </a:r>
            <a:endParaRPr lang="pl-PL" sz="2400" dirty="0"/>
          </a:p>
        </p:txBody>
      </p:sp>
      <p:pic>
        <p:nvPicPr>
          <p:cNvPr id="5" name="Obraz 4" descr="MicrosoftTeams-image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456384" cy="34563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31640" y="537321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Poroże jelenia znalezione podczas spaceru na górze Kamieńskiej</a:t>
            </a:r>
            <a:endParaRPr lang="pl-PL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15616" y="141277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Spacerując po tym zwałowisku można spędzić bardzo ciekawie czas o każdej porze roku. Zimą kusi nas stok narciarski, latem tor saneczkarski, o każdej porze roku można tam spacerować i jeździć na rowerze. Razem z moją rodziną często spędzamy tam swój wolny czas. Mam nadzieję, że  przybliżyłam i zachęciłam</a:t>
            </a:r>
            <a:br>
              <a:rPr lang="pl-PL" sz="2400" dirty="0" smtClean="0"/>
            </a:br>
            <a:r>
              <a:rPr lang="pl-PL" sz="2400" dirty="0" smtClean="0"/>
              <a:t> do zwiedzenia tego miejsca. Dziękuję za uwagę i do zobaczenia na </a:t>
            </a:r>
            <a:r>
              <a:rPr lang="pl-PL" sz="2400" dirty="0" err="1" smtClean="0"/>
              <a:t>szlaku.</a:t>
            </a:r>
            <a:r>
              <a:rPr lang="pl-PL" sz="2400" dirty="0" err="1" smtClean="0">
                <a:sym typeface="Wingdings" pitchFamily="2" charset="2"/>
              </a:rPr>
              <a:t></a:t>
            </a:r>
            <a:endParaRPr lang="pl-PL" sz="2400" dirty="0"/>
          </a:p>
        </p:txBody>
      </p:sp>
      <p:pic>
        <p:nvPicPr>
          <p:cNvPr id="5" name="Obraz 4" descr="IMG_20210110_125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26968" y="4518048"/>
            <a:ext cx="2383927" cy="1790008"/>
          </a:xfrm>
          <a:prstGeom prst="rect">
            <a:avLst/>
          </a:prstGeom>
        </p:spPr>
      </p:pic>
      <p:pic>
        <p:nvPicPr>
          <p:cNvPr id="6" name="Obraz 5" descr="IMG_20201111_121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39523" y="4457821"/>
            <a:ext cx="2478499" cy="1861018"/>
          </a:xfrm>
          <a:prstGeom prst="rect">
            <a:avLst/>
          </a:prstGeom>
        </p:spPr>
      </p:pic>
      <p:pic>
        <p:nvPicPr>
          <p:cNvPr id="7" name="Obraz 6" descr="IMG_20210328_134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9512" y="4149080"/>
            <a:ext cx="2555776" cy="255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Skąd się wzięła góra kamieńska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Odkrycie węgla brunatnego w regionie bełchatowskim nastąpiło w grudniu 1960 </a:t>
            </a:r>
            <a:r>
              <a:rPr lang="pl-PL" sz="2800" dirty="0" smtClean="0"/>
              <a:t>roku. </a:t>
            </a:r>
            <a:r>
              <a:rPr lang="pl-PL" sz="2800" dirty="0"/>
              <a:t>17 stycznia 1975 roku zostało utworzone Przedsiębiorstwo Państwowe Kopalnia Węgla Brunatnego „Bełchatów” w budowie. 6 czerwca 1977 roku nastąpiło rozpoczęcie pracy I układu KTZ (koparka – taśmociąg – zwałowarka) na odkrywce Bełchatów, zaś wydobycie pierwszych ton węgla brunatnego miało miejsce 19 listopada 1980 roku.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983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Dziś…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96944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/>
              <a:t>Kompleks energetyczny w Bełchatowie dostarcza dziś ponad 20 proc. zużywanej w kraju energii. Nie będzie jednak pracować w nieskończoność – zużywane zasoby węgla się wyczerpują i już za kilka lat produkcja energii w Bełchatowie zacznie spadać. Dla jednego z pól w kopalni przedłużono koncesję wydobywczą już tylko do 2026 roku. Po jego zamknięciu cała produkcja w Bełchatowie będzie bazować na polu – Szczerców, ono popracuje jeszcze do drugiej połowy lat 30-tych. Nieoficjalnie w branży energetycznej można usłyszeć, że już w 2035 r. kopalnia i elektrownia w Bełchatowie mogą zakończyć swój żywot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wkop kopalniany – miejsce widoczne</a:t>
            </a:r>
            <a:br>
              <a:rPr lang="pl-PL" dirty="0" smtClean="0"/>
            </a:br>
            <a:r>
              <a:rPr lang="pl-PL" dirty="0" smtClean="0"/>
              <a:t> z kosmosu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3487117" cy="3487117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712579" cy="252028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11560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Wkop jest ogromnych rozmiarów, ponieważ ma 12 kilometrów długości i 3 kilometry szerokości. Jego głębokość to 200 metrów. Ziemię, którą wybierano przez dziesiątki lat, na jedną górę, dlatego powstała </a:t>
            </a:r>
            <a:r>
              <a:rPr lang="pl-PL" b="1" dirty="0" smtClean="0"/>
              <a:t>Góra Kamieńska</a:t>
            </a:r>
            <a:r>
              <a:rPr lang="pl-PL" dirty="0" smtClean="0"/>
              <a:t> – najwyższy sztuczny szczyt województwa łódzkiego.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831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924800" cy="1143000"/>
          </a:xfrm>
        </p:spPr>
        <p:txBody>
          <a:bodyPr/>
          <a:lstStyle/>
          <a:p>
            <a:pPr algn="ctr"/>
            <a:r>
              <a:rPr lang="pl-PL" dirty="0" smtClean="0"/>
              <a:t>Góra Kamieńsk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/>
              <a:t>Góra Kamieńska</a:t>
            </a:r>
            <a:r>
              <a:rPr lang="pl-PL" sz="2800" dirty="0"/>
              <a:t> (błędnie </a:t>
            </a:r>
            <a:r>
              <a:rPr lang="pl-PL" sz="2800" i="1" dirty="0"/>
              <a:t>Góra Kamieńsk</a:t>
            </a:r>
            <a:r>
              <a:rPr lang="pl-PL" sz="2800" dirty="0"/>
              <a:t>) – sztuczne wzgórze o wysokości 386 m n.p.m. powstałe jako zwałowisko zewnętrzne Kopalni Węgla Brunatnego </a:t>
            </a:r>
            <a:r>
              <a:rPr lang="pl-PL" sz="2800" dirty="0" smtClean="0"/>
              <a:t>Bełchatów. Powstawała od początku kopalni Bełchatów do listopada 1993 r. Posiada ona wiele atrakcji jak stok narciarski.</a:t>
            </a:r>
            <a:endParaRPr lang="pl-PL" sz="2800" dirty="0"/>
          </a:p>
        </p:txBody>
      </p:sp>
      <p:pic>
        <p:nvPicPr>
          <p:cNvPr id="13314" name="Picture 2" descr="Góra Kamieńsk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7007490" cy="208823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419872" y="6021288"/>
            <a:ext cx="5436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Źródło zdjęcia https://pl.wikipedia.org/wiki/G%C3%B3ra_Kamie%C5%84ska</a:t>
            </a:r>
            <a:endParaRPr lang="pl-PL" sz="1400" dirty="0"/>
          </a:p>
        </p:txBody>
      </p:sp>
    </p:spTree>
    <p:extLst>
      <p:ext uri="{BB962C8B-B14F-4D97-AF65-F5344CB8AC3E}">
        <p14:creationId xmlns="" xmlns:p14="http://schemas.microsoft.com/office/powerpoint/2010/main" val="40275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Stok narciarski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775150" cy="3775150"/>
          </a:xfrm>
        </p:spPr>
      </p:pic>
      <p:sp>
        <p:nvSpPr>
          <p:cNvPr id="5" name="Prostokąt 4"/>
          <p:cNvSpPr/>
          <p:nvPr/>
        </p:nvSpPr>
        <p:spPr>
          <a:xfrm>
            <a:off x="251520" y="22768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/>
              <a:t>Jest to najdłuższy </a:t>
            </a:r>
            <a:r>
              <a:rPr lang="pl-PL" sz="2800" b="1" dirty="0" smtClean="0"/>
              <a:t>stok narciarski</a:t>
            </a:r>
            <a:r>
              <a:rPr lang="pl-PL" sz="2800" dirty="0" smtClean="0"/>
              <a:t> w centralnej Polsce. Główna, najszersza część </a:t>
            </a:r>
            <a:r>
              <a:rPr lang="pl-PL" sz="2800" b="1" dirty="0" smtClean="0"/>
              <a:t>stoku</a:t>
            </a:r>
            <a:r>
              <a:rPr lang="pl-PL" sz="2800" dirty="0" smtClean="0"/>
              <a:t> ma długość 760 metrów. Jego szerokość waha się od 30 do 150 m.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4905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Tor saneczkowy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1628800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Tor saneczkowy to wyjątkowa zabawa i aktywny wypoczynek dla całej rodziny. Specyficzna konstrukcja dostarcza olbrzymich wrażeń. Zjazd jest całkowicie bezpieczny. Nowoczesna konstrukcja wyklucza wypadnięcie saneczek z toru.</a:t>
            </a:r>
            <a:endParaRPr lang="pl-PL" sz="2400" dirty="0"/>
          </a:p>
        </p:txBody>
      </p:sp>
      <p:pic>
        <p:nvPicPr>
          <p:cNvPr id="31746" name="Picture 2" descr="Góra Kamieńsk tor saneczkowy 2013 07 18 13 12 44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4641655" cy="301597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737520" y="5301208"/>
            <a:ext cx="424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Źródło zdjęcia https://www.youtube.com/watch?v=Ij-tFN0C0_4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Ciekawe Trasy rowerowe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3888432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Wiosną 2005 roku Kopalnia</a:t>
            </a:r>
            <a:br>
              <a:rPr lang="pl-PL" sz="2400" dirty="0" smtClean="0"/>
            </a:br>
            <a:r>
              <a:rPr lang="pl-PL" sz="2400" dirty="0" smtClean="0"/>
              <a:t>w porozumieniu z Dyrekcją Lasów Państwowych przygotowała na zwałowisku ponad 40 kilometrów ścieżek rowerowych. Wytyczono trzy trasy o różnym stopniu trudności. Zarówno początek jak i koniec tras znajduje się przy stoku narciarskim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 descr="20160702_085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06564" y="2466890"/>
            <a:ext cx="3979877" cy="2984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96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18384" cy="4114800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Góra ta jest również idealnym miejscem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do </a:t>
            </a:r>
            <a:r>
              <a:rPr lang="pl-PL" sz="3200" dirty="0"/>
              <a:t>uprawiania sportów terenowych</a:t>
            </a:r>
          </a:p>
          <a:p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57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485</TotalTime>
  <Words>639</Words>
  <Application>Microsoft Office PowerPoint</Application>
  <PresentationFormat>Pokaz na ekranie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Horyzont</vt:lpstr>
      <vt:lpstr>Zapraszam na spacer po górze kamieńskiej</vt:lpstr>
      <vt:lpstr>Skąd się wzięła góra kamieńska</vt:lpstr>
      <vt:lpstr>Dziś…</vt:lpstr>
      <vt:lpstr>wkop kopalniany – miejsce widoczne  z kosmosu</vt:lpstr>
      <vt:lpstr>Góra Kamieńsk</vt:lpstr>
      <vt:lpstr>Stok narciarski</vt:lpstr>
      <vt:lpstr>Tor saneczkowy</vt:lpstr>
      <vt:lpstr>Ciekawe Trasy rowerowe</vt:lpstr>
      <vt:lpstr>Slajd 9</vt:lpstr>
      <vt:lpstr>Składowisko gipsu</vt:lpstr>
      <vt:lpstr>Plac widokowy na szczycie góry</vt:lpstr>
      <vt:lpstr>Elektrownia wiatrowa</vt:lpstr>
      <vt:lpstr>Lotnisko – orla góra</vt:lpstr>
      <vt:lpstr>Mało kto wie, że na szczyt Góry Kamieńskiej,  od strony północno - zachodniej prowadzą stacje drogi krzyżowej</vt:lpstr>
      <vt:lpstr>ROŚLINNOŚĆ Góry kamieńskiej</vt:lpstr>
      <vt:lpstr>Slajd 16</vt:lpstr>
      <vt:lpstr>Zwierzęta góry kamieńskiej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kopalnia wpływa na środowisko</dc:title>
  <dc:creator>DELL</dc:creator>
  <cp:lastModifiedBy>dell</cp:lastModifiedBy>
  <cp:revision>36</cp:revision>
  <dcterms:created xsi:type="dcterms:W3CDTF">2021-04-02T13:49:56Z</dcterms:created>
  <dcterms:modified xsi:type="dcterms:W3CDTF">2021-04-07T12:59:14Z</dcterms:modified>
</cp:coreProperties>
</file>