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BFBE9F-E0F6-2000-B4E4-96C09ACFE638}" v="389" dt="2021-04-16T08:55:01.456"/>
    <p1510:client id="{3F812702-36CB-DD6D-48D5-0B593F26F19E}" v="295" dt="2021-04-16T10:15:38.856"/>
    <p1510:client id="{BB9BB0AE-8D4C-4F1E-865F-82BD75AB02C5}" v="325" dt="2021-04-15T16:51:32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4/16/2021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6885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68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82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3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78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4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7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62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9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1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4/16/2021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3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kologia.pl/wiedza/zanieczyszczenia/zanieczyszczenie-srodowiska-w-polsce-rodzaje-przyczyny-i-zapobieganie-zanieczyszczeniom-srodowiska,11029.html" TargetMode="External"/><Relationship Id="rId2" Type="http://schemas.openxmlformats.org/officeDocument/2006/relationships/hyperlink" Target="https://3obieg.pl/antropogeniczne-gazy-cieplarnian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inilo.org/jak-mozemy-zapobiegac-powstawaniu-zanieczyszczen-srodowiska/" TargetMode="External"/><Relationship Id="rId5" Type="http://schemas.openxmlformats.org/officeDocument/2006/relationships/hyperlink" Target="https://epodreczniki.pl/a/zanieczyszczenia-gleby-i-sposoby-zapobiegania-jej-degradacji/DANWoduhf" TargetMode="External"/><Relationship Id="rId4" Type="http://schemas.openxmlformats.org/officeDocument/2006/relationships/hyperlink" Target="https://www.twojapogoda.pl/wiadomosc/2019-05-04/dwutlenku-wegla-w-atmosferze-jest-najwiecej-od-3-milionow-lat-cienka-czerwona-linia-zostala-przekroczon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C502BD-3766-4D83-94CC-391A4CD4E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B0FC0E-FEBB-49D2-975C-ABBEDD351A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67CC89-052A-4B89-A1FF-972E522C6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62000" y="3651624"/>
            <a:ext cx="10668000" cy="1775010"/>
          </a:xfrm>
        </p:spPr>
        <p:txBody>
          <a:bodyPr>
            <a:normAutofit/>
          </a:bodyPr>
          <a:lstStyle/>
          <a:p>
            <a:pPr algn="l"/>
            <a:r>
              <a:rPr lang="pl-PL" sz="5600" dirty="0">
                <a:solidFill>
                  <a:schemeClr val="bg1"/>
                </a:solidFill>
                <a:latin typeface="Cambria Math"/>
                <a:ea typeface="Cambria Math"/>
                <a:cs typeface="Calibri Light"/>
              </a:rPr>
              <a:t>Zanieczyszczenie środowiska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62000" y="5426635"/>
            <a:ext cx="10668000" cy="79786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pl-PL">
                <a:solidFill>
                  <a:schemeClr val="bg1"/>
                </a:solidFill>
                <a:cs typeface="Calibri"/>
              </a:rPr>
              <a:t>Kacper Tazbir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F37EE88-E359-4E69-A072-9959A84E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30001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27F4A5-8361-4D15-A6BA-7E157DFD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17650"/>
            <a:ext cx="4565650" cy="1344613"/>
          </a:xfrm>
        </p:spPr>
        <p:txBody>
          <a:bodyPr>
            <a:normAutofit/>
          </a:bodyPr>
          <a:lstStyle/>
          <a:p>
            <a:r>
              <a:rPr lang="pl-PL" sz="2600">
                <a:latin typeface="Cambria Math"/>
                <a:ea typeface="Cambria Math"/>
                <a:cs typeface="Aharoni"/>
              </a:rPr>
              <a:t>Podstawowe przyczyny zanieczyszczenia środowiska</a:t>
            </a:r>
          </a:p>
        </p:txBody>
      </p:sp>
      <p:pic>
        <p:nvPicPr>
          <p:cNvPr id="5" name="Picture 4" descr="Elektrociepłownia">
            <a:extLst>
              <a:ext uri="{FF2B5EF4-FFF2-40B4-BE49-F238E27FC236}">
                <a16:creationId xmlns:a16="http://schemas.microsoft.com/office/drawing/2014/main" id="{841749A8-89BD-4B7E-9A36-EF24B7CB9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4" r="19028" b="-4"/>
          <a:stretch/>
        </p:blipFill>
        <p:spPr>
          <a:xfrm>
            <a:off x="20" y="758953"/>
            <a:ext cx="5333979" cy="533585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BC8867-C226-4B84-AC40-416B781BF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2970213"/>
            <a:ext cx="4565651" cy="31257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latin typeface="Cambria Math"/>
                <a:ea typeface="Cambria Math"/>
              </a:rPr>
              <a:t>Emisja dwutlenku węgla i gazów cieplarnianych</a:t>
            </a:r>
          </a:p>
          <a:p>
            <a:r>
              <a:rPr lang="pl-PL" dirty="0">
                <a:latin typeface="Cambria Math"/>
                <a:ea typeface="Cambria Math"/>
              </a:rPr>
              <a:t>Zanieczyszczenie gleb</a:t>
            </a:r>
          </a:p>
          <a:p>
            <a:r>
              <a:rPr lang="pl-PL">
                <a:latin typeface="Cambria Math"/>
                <a:ea typeface="Cambria Math"/>
              </a:rPr>
              <a:t>Zanieczyszczenie wód</a:t>
            </a:r>
          </a:p>
          <a:p>
            <a:endParaRPr lang="pl-PL" dirty="0">
              <a:latin typeface="Cambria Math"/>
              <a:ea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82605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EF37EE88-E359-4E69-A072-9959A84E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30001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F3B78E0-8511-41F5-8C25-CEB51960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17650"/>
            <a:ext cx="4565650" cy="1344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5000"/>
              </a:lnSpc>
            </a:pPr>
            <a:r>
              <a:rPr lang="pl-PL" b="1" kern="1200" spc="-50" baseline="0" dirty="0">
                <a:latin typeface="Cambria Math"/>
                <a:ea typeface="Cambria Math"/>
              </a:rPr>
              <a:t>Gwałtowny wzrost stężenia CO2</a:t>
            </a:r>
            <a:endParaRPr lang="pl-PL" kern="1200" spc="-50" baseline="0" dirty="0">
              <a:latin typeface="Cambria Math"/>
              <a:ea typeface="Cambria Math"/>
            </a:endParaRPr>
          </a:p>
        </p:txBody>
      </p:sp>
      <p:pic>
        <p:nvPicPr>
          <p:cNvPr id="5" name="Obraz 5" descr="Obraz zawierający tekst, niebo, zewnętrzne, dym&#10;&#10;Opis wygenerowany automatycznie">
            <a:extLst>
              <a:ext uri="{FF2B5EF4-FFF2-40B4-BE49-F238E27FC236}">
                <a16:creationId xmlns:a16="http://schemas.microsoft.com/office/drawing/2014/main" id="{B99F978F-CDCA-45ED-8A2D-B810F00EC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711" y="2140670"/>
            <a:ext cx="4573192" cy="2572420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5CBFD9D-5086-4EA4-8BCE-C23A6438B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5998" y="2970213"/>
            <a:ext cx="4565651" cy="31257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5000"/>
              </a:lnSpc>
            </a:pPr>
            <a:r>
              <a:rPr lang="pl-PL" sz="1900" dirty="0">
                <a:latin typeface="Cambria Math"/>
                <a:ea typeface="Cambria Math"/>
              </a:rPr>
              <a:t>Od początku ery przemysłowej, czyli mniej więcej od 1750 roku, poziom dwutlenku węgla w atmosferze wzrósł o 39 procent. Jeszcze 25 lat temu stężenie tego gazu wynosiło 280 cząstek na milion. Średni roczny wzrost stężenia wyniósł między 2009 a 2010 rokiem do 2,3 cząstek na milion w porównaniu ze średnią z lat 90. ubiegłego wieku wynoszącą 1,5 cząstek na milion.</a:t>
            </a:r>
          </a:p>
        </p:txBody>
      </p:sp>
    </p:spTree>
    <p:extLst>
      <p:ext uri="{BB962C8B-B14F-4D97-AF65-F5344CB8AC3E}">
        <p14:creationId xmlns:p14="http://schemas.microsoft.com/office/powerpoint/2010/main" val="1477827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CB11AED-19F3-4DBD-BE0A-88638DA04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55650"/>
            <a:ext cx="3932830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5000"/>
              </a:lnSpc>
            </a:pPr>
            <a:r>
              <a:rPr lang="pl-PL" sz="4200" kern="1200" spc="-50" baseline="0" dirty="0">
                <a:latin typeface="+mj-lt"/>
                <a:ea typeface="+mj-ea"/>
                <a:cs typeface="+mj-cs"/>
              </a:rPr>
              <a:t>Gazy cieplarniane</a:t>
            </a:r>
            <a:endParaRPr lang="pl-PL" sz="4200" kern="1200" spc="-50" baseline="0" dirty="0">
              <a:latin typeface="+mj-lt"/>
              <a:cs typeface="Aharoni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86F086D-A46A-44D6-85E3-6E2A482B8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07969"/>
            <a:ext cx="3932830" cy="441637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5000"/>
              </a:lnSpc>
            </a:pPr>
            <a:r>
              <a:rPr lang="pl-PL" dirty="0">
                <a:latin typeface="Cambria Math"/>
                <a:ea typeface="Cambria Math"/>
              </a:rPr>
              <a:t>Efekt cieplarniany jest zjawiskiem naturalnym występującym na naszej planecie, gdyż bez niego na Ziemi nie mogłoby istnieć życie. Środowisko kształtowało się przez miliony lat w obecnie panujących warunkach klimatycznych, a mieszkający na Ziemi ludzie nauczyli się korzystać z jego naturalnych dóbr. W wyniku działalności człowieka znacząco wzrosła ilość emitowanych gazów cieplarnianych.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102BCB03-AFAC-4055-9A63-213685C1E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1464" y="1180655"/>
            <a:ext cx="6035826" cy="449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16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0B5F96-1661-41E8-8B04-D0999019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57" y="765931"/>
            <a:ext cx="3847378" cy="1892487"/>
          </a:xfrm>
        </p:spPr>
        <p:txBody>
          <a:bodyPr/>
          <a:lstStyle/>
          <a:p>
            <a:r>
              <a:rPr lang="pl-PL" dirty="0">
                <a:latin typeface="Cambria Math"/>
                <a:ea typeface="Cambria Math"/>
                <a:cs typeface="Aharoni"/>
              </a:rPr>
              <a:t>Zanieczyszczenie gleby</a:t>
            </a:r>
            <a:endParaRPr lang="pl-PL" dirty="0">
              <a:latin typeface="Cambria Math"/>
              <a:ea typeface="Cambria Math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12863A-31A9-434D-82FC-35CCCB1F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6092952" cy="5333117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pl-PL" dirty="0">
                <a:ea typeface="+mn-lt"/>
                <a:cs typeface="+mn-lt"/>
              </a:rPr>
              <a:t>O zanieczyszczeniu </a:t>
            </a:r>
            <a:r>
              <a:rPr lang="pl-PL" dirty="0">
                <a:latin typeface="Cambria Math"/>
                <a:ea typeface="+mn-lt"/>
                <a:cs typeface="+mn-lt"/>
              </a:rPr>
              <a:t>gleby</a:t>
            </a:r>
            <a:r>
              <a:rPr lang="pl-PL" dirty="0">
                <a:ea typeface="+mn-lt"/>
                <a:cs typeface="+mn-lt"/>
              </a:rPr>
              <a:t> mówimy, gdy substancje chemiczne występują w niej w ilościach przekraczających ich typową zawartość i powodują zmiany właściwości gleby niepozwalające na normalne jej użytkowanie.</a:t>
            </a:r>
            <a:endParaRPr lang="en-US" dirty="0">
              <a:ea typeface="+mn-lt"/>
              <a:cs typeface="+mn-lt"/>
            </a:endParaRPr>
          </a:p>
          <a:p>
            <a:r>
              <a:rPr lang="pl-PL" dirty="0">
                <a:ea typeface="+mn-lt"/>
                <a:cs typeface="+mn-lt"/>
              </a:rPr>
              <a:t>Główne źródła zanieczyszczeń gleby wywołanych działalnością człowieka: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Symbol,Sans-Serif" panose="020B0504020202020204" pitchFamily="34" charset="0"/>
              <a:buChar char="•"/>
            </a:pPr>
            <a:r>
              <a:rPr lang="pl-PL" dirty="0">
                <a:ea typeface="+mn-lt"/>
                <a:cs typeface="+mn-lt"/>
              </a:rPr>
              <a:t>przemysłowe – przemysł wydobywczy, energetyczny, hutniczy, metalurgiczny, chemiczny, budownictwo;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Symbol,Sans-Serif" panose="020B0504020202020204" pitchFamily="34" charset="0"/>
              <a:buChar char="•"/>
            </a:pPr>
            <a:r>
              <a:rPr lang="pl-PL" dirty="0">
                <a:ea typeface="+mn-lt"/>
                <a:cs typeface="+mn-lt"/>
              </a:rPr>
              <a:t>rolnicze – zbyt intensywne nawożenie, nadmierne stosowanie pestycydów;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Symbol,Sans-Serif" panose="020B0504020202020204" pitchFamily="34" charset="0"/>
              <a:buChar char="•"/>
            </a:pPr>
            <a:r>
              <a:rPr lang="pl-PL" dirty="0">
                <a:ea typeface="+mn-lt"/>
                <a:cs typeface="+mn-lt"/>
              </a:rPr>
              <a:t>komunalne – ścieki i odpady stałe;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Symbol,Sans-Serif" panose="020B0504020202020204" pitchFamily="34" charset="0"/>
              <a:buChar char="•"/>
            </a:pPr>
            <a:r>
              <a:rPr lang="pl-PL" dirty="0">
                <a:ea typeface="+mn-lt"/>
                <a:cs typeface="+mn-lt"/>
              </a:rPr>
              <a:t>komunikacyjne – substancje toksyczne i metale ciężkie zawarte w spalinach, sól, którą posypuje się zlodzone nawierzchnie dróg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D0CF4B3-35DE-4529-A14B-43831B13F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5957" y="2661707"/>
            <a:ext cx="4549219" cy="41893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pl-PL" dirty="0"/>
          </a:p>
          <a:p>
            <a:endParaRPr lang="pl-PL" dirty="0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DBB54868-57AA-415F-8C13-61C2DC76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2" y="2657856"/>
            <a:ext cx="4549035" cy="25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02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88C417-71C0-480E-AD13-52E99AF5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04" y="775957"/>
            <a:ext cx="3907536" cy="2093013"/>
          </a:xfrm>
        </p:spPr>
        <p:txBody>
          <a:bodyPr/>
          <a:lstStyle/>
          <a:p>
            <a:r>
              <a:rPr lang="pl-PL">
                <a:latin typeface="Cambria Math"/>
                <a:ea typeface="Cambria Math"/>
                <a:cs typeface="Aharoni"/>
              </a:rPr>
              <a:t>Zanieczyszczenie wód</a:t>
            </a:r>
            <a:endParaRPr lang="pl-PL" dirty="0">
              <a:latin typeface="Cambria Math"/>
              <a:ea typeface="Cambria Math"/>
              <a:cs typeface="Aharon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E9F063-BF84-478B-9694-3411E0176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775957"/>
            <a:ext cx="6113004" cy="5363196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pl-PL">
                <a:latin typeface="Cambria Math"/>
                <a:ea typeface="+mn-lt"/>
                <a:cs typeface="+mn-lt"/>
              </a:rPr>
              <a:t>Zanieczyszczenie wód jest spowodowane głównie substancjami</a:t>
            </a:r>
            <a:r>
              <a:rPr lang="pl-PL" u="sng" dirty="0">
                <a:latin typeface="Cambria Math"/>
                <a:ea typeface="+mn-lt"/>
                <a:cs typeface="+mn-lt"/>
              </a:rPr>
              <a:t> </a:t>
            </a:r>
            <a:r>
              <a:rPr lang="pl-PL">
                <a:latin typeface="Cambria Math"/>
                <a:ea typeface="+mn-lt"/>
                <a:cs typeface="+mn-lt"/>
              </a:rPr>
              <a:t>chemicznymi, bakteriami i innymi mikroorganizmami, obecnymi w wodach naturalnych w zwiększonej ilości.  Do najczęściej występujących zanieczyszczeń wód powierzchniowych należą pestycydy, substancje powierzchniowo czynne, węglowodory ropopochodne, fenole, chlorowe pochodne bifenylu oraz metale</a:t>
            </a:r>
            <a:r>
              <a:rPr lang="pl-PL" u="sng" dirty="0">
                <a:latin typeface="Cambria Math"/>
                <a:ea typeface="+mn-lt"/>
                <a:cs typeface="+mn-lt"/>
              </a:rPr>
              <a:t> </a:t>
            </a:r>
            <a:r>
              <a:rPr lang="pl-PL">
                <a:latin typeface="Cambria Math"/>
                <a:ea typeface="+mn-lt"/>
                <a:cs typeface="+mn-lt"/>
              </a:rPr>
              <a:t>ciężkie: ołów (Pb), miedź (Cu), chrom (Cr), kadm (Cd), rtęć (Hg) i cynk (Zn). Większość zanieczyszczeń wód działa toksycznie na organizmy wodne. Najwięcej zanieczyszczeń trafia do wód razem ze ściekami. Innymi źródłami zanieczyszczeń wód są transport wodny i lądowy, stosowanie pestycydów i nawozów</a:t>
            </a:r>
            <a:r>
              <a:rPr lang="pl-PL" u="sng" dirty="0">
                <a:latin typeface="Cambria Math"/>
                <a:ea typeface="+mn-lt"/>
                <a:cs typeface="+mn-lt"/>
              </a:rPr>
              <a:t> </a:t>
            </a:r>
            <a:r>
              <a:rPr lang="pl-PL">
                <a:latin typeface="Cambria Math"/>
                <a:ea typeface="+mn-lt"/>
                <a:cs typeface="+mn-lt"/>
              </a:rPr>
              <a:t>sztucznych oraz odpady komunalne i przemysłowe.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E2479B-2E89-431C-9783-14604F53E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904" y="2872259"/>
            <a:ext cx="4569272" cy="32167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pl-PL" dirty="0">
              <a:ea typeface="+mn-lt"/>
              <a:cs typeface="+mn-lt"/>
            </a:endParaRPr>
          </a:p>
        </p:txBody>
      </p:sp>
      <p:pic>
        <p:nvPicPr>
          <p:cNvPr id="5" name="Obraz 5" descr="Obraz zawierający tekst, niebo, zewnętrzne, przyroda&#10;&#10;Opis wygenerowany automatycznie">
            <a:extLst>
              <a:ext uri="{FF2B5EF4-FFF2-40B4-BE49-F238E27FC236}">
                <a16:creationId xmlns:a16="http://schemas.microsoft.com/office/drawing/2014/main" id="{5FCFAC41-7A0C-44A4-BB2A-EAE22DBE0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34" y="2868279"/>
            <a:ext cx="4564480" cy="30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53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98EC25-067C-4D62-8890-2A506038B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233" y="985548"/>
            <a:ext cx="3145536" cy="1792224"/>
          </a:xfrm>
        </p:spPr>
        <p:txBody>
          <a:bodyPr/>
          <a:lstStyle/>
          <a:p>
            <a:r>
              <a:rPr lang="pl-PL" dirty="0">
                <a:latin typeface="Cambria Math"/>
                <a:ea typeface="Cambria Math"/>
                <a:cs typeface="Aharoni"/>
              </a:rPr>
              <a:t>Jak można temu zapobiec?</a:t>
            </a:r>
            <a:endParaRPr lang="pl-PL" dirty="0">
              <a:latin typeface="Cambria Math"/>
              <a:ea typeface="Cambria Math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CF57F6CE-20E6-4ECB-B1E5-685EA04A8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9911" y="1290369"/>
            <a:ext cx="6604431" cy="4389035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8727C39-B90A-4752-911B-9FC2906EB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4233" y="2951508"/>
            <a:ext cx="3750960" cy="30327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latin typeface="Cambria Math"/>
                <a:ea typeface="Cambria Math"/>
              </a:rPr>
              <a:t>1.Segreguj odpady</a:t>
            </a:r>
          </a:p>
          <a:p>
            <a:r>
              <a:rPr lang="pl-PL">
                <a:latin typeface="Cambria Math"/>
                <a:ea typeface="Cambria Math"/>
              </a:rPr>
              <a:t>2.Racjonalnie gospodaruj wodą</a:t>
            </a:r>
          </a:p>
          <a:p>
            <a:r>
              <a:rPr lang="pl-PL">
                <a:latin typeface="Cambria Math"/>
                <a:ea typeface="Cambria Math"/>
              </a:rPr>
              <a:t>3.Nie spalaj w piecu śmieci!</a:t>
            </a:r>
          </a:p>
          <a:p>
            <a:r>
              <a:rPr lang="pl-PL">
                <a:latin typeface="Cambria Math"/>
                <a:ea typeface="Cambria Math"/>
              </a:rPr>
              <a:t>4.Podróżuj rowerem bądź wybierz spacer</a:t>
            </a:r>
          </a:p>
          <a:p>
            <a:r>
              <a:rPr lang="pl-PL">
                <a:latin typeface="Cambria Math"/>
                <a:ea typeface="Cambria Math"/>
              </a:rPr>
              <a:t>5.Unikaj zanieczyszczeń aerozoli z freonami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1597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755D72-AAF1-4875-95DF-61EE099F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Cambria Math"/>
                <a:ea typeface="Cambria Math"/>
                <a:cs typeface="Aharoni"/>
              </a:rPr>
              <a:t>Źródła informacji</a:t>
            </a:r>
            <a:endParaRPr lang="pl-PL" dirty="0">
              <a:latin typeface="Cambria Math"/>
              <a:ea typeface="Cambria Math"/>
              <a:cs typeface="Aharon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14666A-C347-4FD6-80D7-DAB4439D2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931" y="2971800"/>
            <a:ext cx="10657973" cy="38792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dirty="0">
                <a:latin typeface="Cambria Math"/>
                <a:ea typeface="+mn-lt"/>
                <a:cs typeface="+mn-lt"/>
                <a:hlinkClick r:id="rId2"/>
              </a:rPr>
              <a:t>https://3obieg.pl/antropogeniczne-gazy-cieplarniane/</a:t>
            </a:r>
            <a:endParaRPr lang="pl-PL" sz="2000">
              <a:latin typeface="Cambria Math"/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2000" dirty="0">
                <a:latin typeface="Cambria Math"/>
                <a:ea typeface="+mn-lt"/>
                <a:cs typeface="+mn-lt"/>
                <a:hlinkClick r:id="rId3"/>
              </a:rPr>
              <a:t>https://www.ekologia.pl/wiedza/zanieczyszczenia/zanieczyszczenie-srodowiska-w-polsce-rodzaje-przyczyny-i-zapobieganie-zanieczyszczeniom-srodowiska,11029.html</a:t>
            </a:r>
            <a:endParaRPr lang="pl-PL" sz="2000">
              <a:latin typeface="Cambria Math"/>
            </a:endParaRPr>
          </a:p>
          <a:p>
            <a:pPr marL="0" indent="0">
              <a:buNone/>
            </a:pPr>
            <a:r>
              <a:rPr lang="pl-PL" sz="2000" dirty="0">
                <a:latin typeface="Cambria Math"/>
                <a:ea typeface="Cambria Math"/>
                <a:cs typeface="+mn-lt"/>
                <a:hlinkClick r:id="rId4"/>
              </a:rPr>
              <a:t>https://www.twojapogoda.pl/wiadomosc/2019-05-04/dwutlenku-wegla-w-atmosferze-jest-najwiecej-od-3-milionow-lat-cienka-czerwona-linia-zostala-przekroczona/</a:t>
            </a:r>
            <a:endParaRPr lang="pl-PL" sz="2000">
              <a:latin typeface="Cambria Math"/>
              <a:ea typeface="Cambria Math"/>
              <a:cs typeface="+mn-lt"/>
            </a:endParaRPr>
          </a:p>
          <a:p>
            <a:pPr marL="0" indent="0">
              <a:buNone/>
            </a:pPr>
            <a:r>
              <a:rPr lang="pl-PL" sz="2000" dirty="0">
                <a:latin typeface="Cambria Math"/>
                <a:ea typeface="Cambria Math"/>
                <a:cs typeface="+mn-lt"/>
                <a:hlinkClick r:id="rId5"/>
              </a:rPr>
              <a:t>https://epodreczniki.pl/a/zanieczyszczenia-gleby-i-sposoby-zapobiegania-jej-degradacji/DANWoduhf</a:t>
            </a:r>
            <a:endParaRPr lang="pl-PL" sz="2000">
              <a:latin typeface="Cambria Math"/>
              <a:ea typeface="Cambria Math"/>
              <a:cs typeface="+mn-lt"/>
            </a:endParaRPr>
          </a:p>
          <a:p>
            <a:pPr marL="0" indent="0">
              <a:buNone/>
            </a:pPr>
            <a:r>
              <a:rPr lang="pl-PL" sz="2000" dirty="0">
                <a:latin typeface="Cambria Math"/>
                <a:ea typeface="Cambria Math"/>
                <a:cs typeface="+mn-lt"/>
                <a:hlinkClick r:id="rId6"/>
              </a:rPr>
              <a:t>http://minilo.org/jak-mozemy-zapobiegac-powstawaniu-zanieczyszczen-srodowiska/</a:t>
            </a:r>
            <a:endParaRPr lang="pl-PL" sz="2000">
              <a:latin typeface="Cambria Math"/>
              <a:ea typeface="Cambria Math"/>
              <a:cs typeface="+mn-lt"/>
            </a:endParaRPr>
          </a:p>
          <a:p>
            <a:pPr marL="0" indent="0">
              <a:buNone/>
            </a:pPr>
            <a:r>
              <a:rPr lang="pl-PL" sz="2000">
                <a:latin typeface="Cambria Math"/>
                <a:ea typeface="Cambria Math"/>
                <a:cs typeface="+mn-lt"/>
              </a:rPr>
              <a:t>Wikipedia</a:t>
            </a:r>
            <a:endParaRPr lang="pl-PL" sz="2000" dirty="0">
              <a:latin typeface="Cambria Math"/>
              <a:ea typeface="Cambria Math"/>
              <a:cs typeface="+mn-lt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4337797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AnalogousFromRegularSeedLeftStep">
      <a:dk1>
        <a:srgbClr val="000000"/>
      </a:dk1>
      <a:lt1>
        <a:srgbClr val="FFFFFF"/>
      </a:lt1>
      <a:dk2>
        <a:srgbClr val="1F1832"/>
      </a:dk2>
      <a:lt2>
        <a:srgbClr val="F0F1F3"/>
      </a:lt2>
      <a:accent1>
        <a:srgbClr val="B59F47"/>
      </a:accent1>
      <a:accent2>
        <a:srgbClr val="B1693B"/>
      </a:accent2>
      <a:accent3>
        <a:srgbClr val="C34D50"/>
      </a:accent3>
      <a:accent4>
        <a:srgbClr val="B13B70"/>
      </a:accent4>
      <a:accent5>
        <a:srgbClr val="C34DB3"/>
      </a:accent5>
      <a:accent6>
        <a:srgbClr val="903BB1"/>
      </a:accent6>
      <a:hlink>
        <a:srgbClr val="4961C2"/>
      </a:hlink>
      <a:folHlink>
        <a:srgbClr val="7F7F7F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PrismaticVTI</vt:lpstr>
      <vt:lpstr>Zanieczyszczenie środowiska</vt:lpstr>
      <vt:lpstr>Podstawowe przyczyny zanieczyszczenia środowiska</vt:lpstr>
      <vt:lpstr>Gwałtowny wzrost stężenia CO2</vt:lpstr>
      <vt:lpstr>Gazy cieplarniane</vt:lpstr>
      <vt:lpstr>Zanieczyszczenie gleby</vt:lpstr>
      <vt:lpstr>Zanieczyszczenie wód</vt:lpstr>
      <vt:lpstr>Jak można temu zapobiec?</vt:lpstr>
      <vt:lpstr>Źródła informacji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170</cp:revision>
  <dcterms:created xsi:type="dcterms:W3CDTF">2021-04-15T16:16:35Z</dcterms:created>
  <dcterms:modified xsi:type="dcterms:W3CDTF">2021-04-16T10:53:37Z</dcterms:modified>
</cp:coreProperties>
</file>