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6" r:id="rId2"/>
    <p:sldId id="268" r:id="rId3"/>
    <p:sldId id="274" r:id="rId4"/>
    <p:sldId id="258" r:id="rId5"/>
    <p:sldId id="269" r:id="rId6"/>
    <p:sldId id="275" r:id="rId7"/>
    <p:sldId id="271" r:id="rId8"/>
    <p:sldId id="279" r:id="rId9"/>
    <p:sldId id="261" r:id="rId10"/>
    <p:sldId id="262" r:id="rId11"/>
    <p:sldId id="273" r:id="rId12"/>
    <p:sldId id="264" r:id="rId13"/>
    <p:sldId id="281" r:id="rId14"/>
    <p:sldId id="283" r:id="rId15"/>
    <p:sldId id="284" r:id="rId16"/>
    <p:sldId id="285" r:id="rId17"/>
    <p:sldId id="276" r:id="rId18"/>
    <p:sldId id="277"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A6531-1E66-47BA-97F9-6CEA4EDF3653}" type="datetimeFigureOut">
              <a:rPr lang="pl-PL" smtClean="0"/>
              <a:t>30.05.2022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118DF-A747-40E2-87C7-FA63DB911E20}" type="slidenum">
              <a:rPr lang="pl-PL" smtClean="0"/>
              <a:t>‹#›</a:t>
            </a:fld>
            <a:endParaRPr lang="pl-PL"/>
          </a:p>
        </p:txBody>
      </p:sp>
    </p:spTree>
    <p:extLst>
      <p:ext uri="{BB962C8B-B14F-4D97-AF65-F5344CB8AC3E}">
        <p14:creationId xmlns:p14="http://schemas.microsoft.com/office/powerpoint/2010/main" val="395562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D3118DF-A747-40E2-87C7-FA63DB911E20}" type="slidenum">
              <a:rPr lang="pl-PL" smtClean="0"/>
              <a:t>9</a:t>
            </a:fld>
            <a:endParaRPr lang="pl-PL"/>
          </a:p>
        </p:txBody>
      </p:sp>
    </p:spTree>
    <p:extLst>
      <p:ext uri="{BB962C8B-B14F-4D97-AF65-F5344CB8AC3E}">
        <p14:creationId xmlns:p14="http://schemas.microsoft.com/office/powerpoint/2010/main" val="1535322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3FA2B55-ACEC-412E-AEE4-8161FDA25F5B}" type="datetimeFigureOut">
              <a:rPr lang="pl-PL" smtClean="0"/>
              <a:t>30.05.2022</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FC220F6-B58F-45E2-80BC-78D262923B34}"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3FA2B55-ACEC-412E-AEE4-8161FDA25F5B}" type="datetimeFigureOut">
              <a:rPr lang="pl-PL" smtClean="0"/>
              <a:t>30.05.2022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C220F6-B58F-45E2-80BC-78D262923B34}"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3FA2B55-ACEC-412E-AEE4-8161FDA25F5B}" type="datetimeFigureOut">
              <a:rPr lang="pl-PL" smtClean="0"/>
              <a:t>30.05.2022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C220F6-B58F-45E2-80BC-78D262923B34}"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23FA2B55-ACEC-412E-AEE4-8161FDA25F5B}" type="datetimeFigureOut">
              <a:rPr lang="pl-PL" smtClean="0"/>
              <a:t>30.05.2022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C220F6-B58F-45E2-80BC-78D262923B34}" type="slidenum">
              <a:rPr lang="pl-PL" smtClean="0"/>
              <a:t>‹#›</a:t>
            </a:fld>
            <a:endParaRPr lang="pl-PL"/>
          </a:p>
        </p:txBody>
      </p:sp>
      <p:sp>
        <p:nvSpPr>
          <p:cNvPr id="11" name="Title 10"/>
          <p:cNvSpPr>
            <a:spLocks noGrp="1"/>
          </p:cNvSpPr>
          <p:nvPr>
            <p:ph type="title"/>
          </p:nvPr>
        </p:nvSpPr>
        <p:spPr/>
        <p:txBody>
          <a:bodyPr/>
          <a:lstStyle/>
          <a:p>
            <a:r>
              <a:rPr lang="pl-PL"/>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3FA2B55-ACEC-412E-AEE4-8161FDA25F5B}" type="datetimeFigureOut">
              <a:rPr lang="pl-PL" smtClean="0"/>
              <a:t>30.05.2022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C220F6-B58F-45E2-80BC-78D262923B34}"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FA2B55-ACEC-412E-AEE4-8161FDA25F5B}" type="datetimeFigureOut">
              <a:rPr lang="pl-PL" smtClean="0"/>
              <a:t>30.05.2022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C220F6-B58F-45E2-80BC-78D262923B34}"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3FA2B55-ACEC-412E-AEE4-8161FDA25F5B}" type="datetimeFigureOut">
              <a:rPr lang="pl-PL" smtClean="0"/>
              <a:t>30.05.2022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FC220F6-B58F-45E2-80BC-78D262923B34}"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3FA2B55-ACEC-412E-AEE4-8161FDA25F5B}" type="datetimeFigureOut">
              <a:rPr lang="pl-PL" smtClean="0"/>
              <a:t>30.05.2022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FC220F6-B58F-45E2-80BC-78D262923B34}"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A2B55-ACEC-412E-AEE4-8161FDA25F5B}" type="datetimeFigureOut">
              <a:rPr lang="pl-PL" smtClean="0"/>
              <a:t>30.05.2022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FC220F6-B58F-45E2-80BC-78D262923B3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3FA2B55-ACEC-412E-AEE4-8161FDA25F5B}" type="datetimeFigureOut">
              <a:rPr lang="pl-PL" smtClean="0"/>
              <a:t>30.05.2022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C220F6-B58F-45E2-80BC-78D262923B34}"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3FA2B55-ACEC-412E-AEE4-8161FDA25F5B}" type="datetimeFigureOut">
              <a:rPr lang="pl-PL" smtClean="0"/>
              <a:t>30.05.2022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C220F6-B58F-45E2-80BC-78D262923B34}"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3FA2B55-ACEC-412E-AEE4-8161FDA25F5B}" type="datetimeFigureOut">
              <a:rPr lang="pl-PL" smtClean="0"/>
              <a:t>30.05.2022</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FC220F6-B58F-45E2-80BC-78D262923B34}"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bliskopolski.pl/leksykon/kar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pl.wikipedia.org/wiki/Narodowy_Dzie%C5%84_Pami%C4%99ci_Powstania_Warszawskieg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br>
              <a:rPr lang="pl-PL" dirty="0"/>
            </a:br>
            <a:r>
              <a:rPr lang="pl-PL" i="1" dirty="0"/>
              <a:t>Polityk przyszłości </a:t>
            </a:r>
            <a:br>
              <a:rPr lang="pl-PL" i="1" dirty="0"/>
            </a:br>
            <a:r>
              <a:rPr lang="pl-PL" dirty="0"/>
              <a:t>Lech Kaczyński na tle historii współczesnej</a:t>
            </a:r>
          </a:p>
        </p:txBody>
      </p:sp>
      <p:sp>
        <p:nvSpPr>
          <p:cNvPr id="3" name="Podtytuł 2"/>
          <p:cNvSpPr>
            <a:spLocks noGrp="1"/>
          </p:cNvSpPr>
          <p:nvPr>
            <p:ph type="subTitle" idx="1"/>
          </p:nvPr>
        </p:nvSpPr>
        <p:spPr/>
        <p:txBody>
          <a:bodyPr>
            <a:normAutofit/>
          </a:bodyPr>
          <a:lstStyle/>
          <a:p>
            <a:r>
              <a:rPr lang="pl-PL" dirty="0"/>
              <a:t>Wykonał: Mateusz Maciejewski, klasa VIII a Szkoła Podstawowa im. Zygmunta Krasińskiego w Opinogórze Górnej </a:t>
            </a:r>
          </a:p>
        </p:txBody>
      </p:sp>
    </p:spTree>
    <p:extLst>
      <p:ext uri="{BB962C8B-B14F-4D97-AF65-F5344CB8AC3E}">
        <p14:creationId xmlns:p14="http://schemas.microsoft.com/office/powerpoint/2010/main" val="495501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9247" y="2248347"/>
            <a:ext cx="7745505" cy="3877815"/>
          </a:xfrm>
        </p:spPr>
        <p:txBody>
          <a:bodyPr>
            <a:normAutofit/>
          </a:bodyPr>
          <a:lstStyle/>
          <a:p>
            <a:pPr algn="ctr">
              <a:lnSpc>
                <a:spcPct val="90000"/>
              </a:lnSpc>
            </a:pPr>
            <a:r>
              <a:rPr lang="pl-PL" sz="1700" dirty="0">
                <a:latin typeface="Times New Roman" panose="02020603050405020304" pitchFamily="18" charset="0"/>
                <a:cs typeface="Times New Roman" panose="02020603050405020304" pitchFamily="18" charset="0"/>
              </a:rPr>
              <a:t>I</a:t>
            </a:r>
            <a:r>
              <a:rPr lang="pl-PL" sz="1700" dirty="0">
                <a:effectLst/>
                <a:latin typeface="Times New Roman" panose="02020603050405020304" pitchFamily="18" charset="0"/>
                <a:cs typeface="Times New Roman" panose="02020603050405020304" pitchFamily="18" charset="0"/>
              </a:rPr>
              <a:t>nicjator akcji dyplomatycznej, która ocaliła Gruzję, kiedy rosyjskie czołgi zbliżały się do Tbilisi.</a:t>
            </a:r>
            <a:endParaRPr lang="pl-PL" sz="1700" dirty="0">
              <a:latin typeface="Times New Roman" panose="02020603050405020304" pitchFamily="18" charset="0"/>
              <a:cs typeface="Times New Roman" panose="02020603050405020304" pitchFamily="18" charset="0"/>
            </a:endParaRPr>
          </a:p>
          <a:p>
            <a:pPr algn="just">
              <a:lnSpc>
                <a:spcPct val="90000"/>
              </a:lnSpc>
            </a:pPr>
            <a:r>
              <a:rPr lang="pl-PL" sz="1700" dirty="0">
                <a:latin typeface="Times New Roman" panose="02020603050405020304" pitchFamily="18" charset="0"/>
                <a:cs typeface="Times New Roman" panose="02020603050405020304" pitchFamily="18" charset="0"/>
              </a:rPr>
              <a:t>Prezydent Lech Kaczyński przybył do Tbilisi, stolicy Gruzji, 12 sierpnia 2008 roku, podczas wojny rosyjsko-gruzińskiej, po kolejnym bombardowaniu przez Rosjan miasta Gori. W ten sposób sprzeciwił się rosyjskiej agresji, a jego przemówienie okazało się prorocze dla późniejszych losów wschodniej części Europy.</a:t>
            </a:r>
          </a:p>
          <a:p>
            <a:pPr marL="0" indent="0">
              <a:lnSpc>
                <a:spcPct val="90000"/>
              </a:lnSpc>
              <a:buNone/>
            </a:pPr>
            <a:endParaRPr lang="pl-PL" sz="1700" dirty="0">
              <a:latin typeface="Times New Roman" panose="02020603050405020304" pitchFamily="18" charset="0"/>
              <a:cs typeface="Times New Roman" panose="02020603050405020304" pitchFamily="18" charset="0"/>
            </a:endParaRPr>
          </a:p>
          <a:p>
            <a:pPr marL="0" indent="0" algn="just">
              <a:lnSpc>
                <a:spcPct val="90000"/>
              </a:lnSpc>
              <a:buNone/>
            </a:pPr>
            <a:r>
              <a:rPr lang="pl-PL" sz="1700" dirty="0">
                <a:effectLst/>
              </a:rPr>
              <a:t> </a:t>
            </a:r>
            <a:r>
              <a:rPr lang="pl-PL" sz="1400" i="1" dirty="0">
                <a:effectLst/>
                <a:latin typeface="Times New Roman" panose="02020603050405020304" pitchFamily="18" charset="0"/>
                <a:cs typeface="Times New Roman" panose="02020603050405020304" pitchFamily="18" charset="0"/>
              </a:rPr>
              <a:t>,,Gdy zainicjowałem ten przyjazd, niektórzy sądzili, że prezydenci będą się obawiać. Nikt się nie obawiał. Wszyscy przyjechali, bo Środkowa Europa ma odważnych przywódców. I chciałbym to powiedzieć nie tylko wam. Chciałbym to powiedzieć również tym z naszej wspólnej Unii Europejskiej, że Europa Środkowa, Gruzja, że cały nasz region będzie się liczył, że jesteśmy podmiotem. I my też wiemy świetnie, że dziś Gruzja, jutro Ukraina, pojutrze państwa bałtyckie, a później może i czas na mój kraj, na Polskę …”. (Lech Kaczyński)</a:t>
            </a:r>
          </a:p>
        </p:txBody>
      </p:sp>
      <p:sp>
        <p:nvSpPr>
          <p:cNvPr id="2" name="Tytuł 1"/>
          <p:cNvSpPr>
            <a:spLocks noGrp="1"/>
          </p:cNvSpPr>
          <p:nvPr>
            <p:ph type="title"/>
          </p:nvPr>
        </p:nvSpPr>
        <p:spPr>
          <a:xfrm>
            <a:off x="688490" y="570156"/>
            <a:ext cx="7756263" cy="1054250"/>
          </a:xfrm>
        </p:spPr>
        <p:txBody>
          <a:bodyPr anchor="ctr">
            <a:normAutofit/>
          </a:bodyPr>
          <a:lstStyle/>
          <a:p>
            <a:pPr>
              <a:lnSpc>
                <a:spcPct val="90000"/>
              </a:lnSpc>
            </a:pPr>
            <a:r>
              <a:rPr lang="pl-PL" sz="4600"/>
              <a:t>Podróż prezydenta do Gruzji</a:t>
            </a:r>
          </a:p>
        </p:txBody>
      </p:sp>
    </p:spTree>
    <p:extLst>
      <p:ext uri="{BB962C8B-B14F-4D97-AF65-F5344CB8AC3E}">
        <p14:creationId xmlns:p14="http://schemas.microsoft.com/office/powerpoint/2010/main" val="2974165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a:extLst>
              <a:ext uri="{FF2B5EF4-FFF2-40B4-BE49-F238E27FC236}">
                <a16:creationId xmlns:a16="http://schemas.microsoft.com/office/drawing/2014/main" id="{0EAC7EB9-9558-8183-C03B-9DFDF9C02443}"/>
              </a:ext>
            </a:extLst>
          </p:cNvPr>
          <p:cNvSpPr>
            <a:spLocks noGrp="1"/>
          </p:cNvSpPr>
          <p:nvPr>
            <p:ph type="title"/>
          </p:nvPr>
        </p:nvSpPr>
        <p:spPr>
          <a:xfrm>
            <a:off x="665921" y="262431"/>
            <a:ext cx="7812157" cy="1291750"/>
          </a:xfrm>
        </p:spPr>
        <p:txBody>
          <a:bodyPr/>
          <a:lstStyle/>
          <a:p>
            <a:r>
              <a:rPr lang="pl-PL" sz="4400" dirty="0">
                <a:latin typeface="Calibri" panose="020F0502020204030204" pitchFamily="34" charset="0"/>
                <a:cs typeface="Calibri" panose="020F0502020204030204" pitchFamily="34" charset="0"/>
              </a:rPr>
              <a:t>,,</a:t>
            </a:r>
            <a:r>
              <a:rPr lang="pl-PL" sz="4800" dirty="0">
                <a:latin typeface="Calibri" panose="020F0502020204030204" pitchFamily="34" charset="0"/>
                <a:cs typeface="Calibri" panose="020F0502020204030204" pitchFamily="34" charset="0"/>
              </a:rPr>
              <a:t>Ten dzień zmienił </a:t>
            </a:r>
            <a:br>
              <a:rPr lang="pl-PL" sz="4800" dirty="0">
                <a:latin typeface="Calibri" panose="020F0502020204030204" pitchFamily="34" charset="0"/>
                <a:cs typeface="Calibri" panose="020F0502020204030204" pitchFamily="34" charset="0"/>
              </a:rPr>
            </a:br>
            <a:r>
              <a:rPr lang="pl-PL" sz="4800" dirty="0">
                <a:latin typeface="Calibri" panose="020F0502020204030204" pitchFamily="34" charset="0"/>
                <a:cs typeface="Calibri" panose="020F0502020204030204" pitchFamily="34" charset="0"/>
              </a:rPr>
              <a:t>historię Gruzji” </a:t>
            </a:r>
            <a:br>
              <a:rPr lang="pl-PL" sz="5000" b="1" dirty="0"/>
            </a:br>
            <a:r>
              <a:rPr lang="pl-PL" sz="1200" b="1" dirty="0">
                <a:latin typeface="Times New Roman" panose="02020603050405020304" pitchFamily="18" charset="0"/>
                <a:cs typeface="Times New Roman" panose="02020603050405020304" pitchFamily="18" charset="0"/>
              </a:rPr>
              <a:t>                                                                                                                  </a:t>
            </a:r>
            <a:r>
              <a:rPr lang="pl-PL" sz="2000" dirty="0" err="1">
                <a:latin typeface="Calibri" panose="020F0502020204030204" pitchFamily="34" charset="0"/>
                <a:cs typeface="Calibri" panose="020F0502020204030204" pitchFamily="34" charset="0"/>
              </a:rPr>
              <a:t>Ekatarina</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Beruashvili</a:t>
            </a:r>
            <a:endParaRPr lang="en-US" sz="2000" dirty="0">
              <a:latin typeface="Calibri" panose="020F0502020204030204" pitchFamily="34" charset="0"/>
              <a:cs typeface="Calibri" panose="020F0502020204030204" pitchFamily="34" charset="0"/>
            </a:endParaRPr>
          </a:p>
        </p:txBody>
      </p:sp>
      <p:sp>
        <p:nvSpPr>
          <p:cNvPr id="3" name="pole tekstowe 2"/>
          <p:cNvSpPr txBox="1"/>
          <p:nvPr/>
        </p:nvSpPr>
        <p:spPr>
          <a:xfrm>
            <a:off x="4427984" y="2132856"/>
            <a:ext cx="4248472" cy="3877056"/>
          </a:xfrm>
          <a:prstGeom prst="rect">
            <a:avLst/>
          </a:prstGeom>
        </p:spPr>
        <p:txBody>
          <a:bodyPr vert="horz" lIns="91440" tIns="45720" rIns="91440" bIns="45720" rtlCol="0">
            <a:normAutofit fontScale="77500" lnSpcReduction="20000"/>
          </a:bodyPr>
          <a:lstStyle/>
          <a:p>
            <a:pPr algn="just">
              <a:lnSpc>
                <a:spcPct val="90000"/>
              </a:lnSpc>
              <a:spcBef>
                <a:spcPct val="20000"/>
              </a:spcBef>
              <a:spcAft>
                <a:spcPts val="800"/>
              </a:spcAft>
              <a:buClr>
                <a:schemeClr val="accent1"/>
              </a:buClr>
              <a:buFont typeface="Wingdings" pitchFamily="2" charset="2"/>
            </a:pPr>
            <a:endParaRPr lang="pl-PL" sz="1600" dirty="0">
              <a:solidFill>
                <a:schemeClr val="tx1">
                  <a:lumMod val="85000"/>
                  <a:lumOff val="15000"/>
                </a:schemeClr>
              </a:solidFill>
              <a:effectLst/>
              <a:latin typeface="Calibri" panose="020F0502020204030204" pitchFamily="34" charset="0"/>
              <a:cs typeface="Calibri" panose="020F0502020204030204" pitchFamily="34" charset="0"/>
            </a:endParaRPr>
          </a:p>
          <a:p>
            <a:pPr>
              <a:lnSpc>
                <a:spcPct val="90000"/>
              </a:lnSpc>
              <a:spcBef>
                <a:spcPct val="20000"/>
              </a:spcBef>
              <a:spcAft>
                <a:spcPts val="800"/>
              </a:spcAft>
              <a:buClr>
                <a:schemeClr val="accent1"/>
              </a:buClr>
              <a:buFont typeface="Wingdings" pitchFamily="2" charset="2"/>
            </a:pPr>
            <a:r>
              <a:rPr lang="pl-PL" sz="2300" dirty="0">
                <a:solidFill>
                  <a:schemeClr val="tx1">
                    <a:lumMod val="85000"/>
                    <a:lumOff val="15000"/>
                  </a:schemeClr>
                </a:solidFill>
                <a:effectLst/>
                <a:latin typeface="Calibri" panose="020F0502020204030204" pitchFamily="34" charset="0"/>
                <a:cs typeface="Calibri" panose="020F0502020204030204" pitchFamily="34" charset="0"/>
              </a:rPr>
              <a:t>Przebywając w Tbilisi, wziął udział w wiecu poparcia Gruzinów wraz z prezydentami Litwy, Estonii, Ukrainy i premierem Łotwy. </a:t>
            </a:r>
          </a:p>
          <a:p>
            <a:pPr>
              <a:lnSpc>
                <a:spcPct val="90000"/>
              </a:lnSpc>
              <a:spcBef>
                <a:spcPct val="20000"/>
              </a:spcBef>
              <a:buClr>
                <a:schemeClr val="accent1"/>
              </a:buClr>
              <a:buFont typeface="Wingdings" pitchFamily="2" charset="2"/>
            </a:pPr>
            <a:r>
              <a:rPr lang="pl-PL" sz="2300" dirty="0">
                <a:solidFill>
                  <a:schemeClr val="tx1">
                    <a:lumMod val="85000"/>
                    <a:lumOff val="15000"/>
                  </a:schemeClr>
                </a:solidFill>
                <a:effectLst/>
                <a:latin typeface="Calibri" panose="020F0502020204030204" pitchFamily="34" charset="0"/>
                <a:cs typeface="Calibri" panose="020F0502020204030204" pitchFamily="34" charset="0"/>
              </a:rPr>
              <a:t>Przemawiając do 200 tys. zgromadzonych, zapewnił, że Gruzja zawsze może liczyć na pomoc przyjaciół, a obowiązkiem społeczności międzynarodowej jest solidarne przeciwstawienie się rosyjskim dążeniom imperialnym. Zapewnił też gruzińskich obywateli, że nie zostali sami w walce. </a:t>
            </a:r>
          </a:p>
          <a:p>
            <a:pPr>
              <a:lnSpc>
                <a:spcPct val="90000"/>
              </a:lnSpc>
              <a:spcBef>
                <a:spcPct val="20000"/>
              </a:spcBef>
              <a:buClr>
                <a:schemeClr val="accent1"/>
              </a:buClr>
              <a:buFont typeface="Wingdings" pitchFamily="2" charset="2"/>
            </a:pPr>
            <a:endParaRPr lang="pl-PL" sz="2300" dirty="0">
              <a:solidFill>
                <a:schemeClr val="tx1">
                  <a:lumMod val="85000"/>
                  <a:lumOff val="15000"/>
                </a:schemeClr>
              </a:solidFill>
              <a:latin typeface="Calibri" panose="020F0502020204030204" pitchFamily="34" charset="0"/>
              <a:cs typeface="Calibri" panose="020F0502020204030204" pitchFamily="34"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r>
              <a:rPr lang="pl-PL" sz="1500" dirty="0">
                <a:solidFill>
                  <a:schemeClr val="tx1">
                    <a:lumMod val="85000"/>
                    <a:lumOff val="15000"/>
                  </a:schemeClr>
                </a:solidFill>
                <a:latin typeface="Calibri" panose="020F0502020204030204" pitchFamily="34" charset="0"/>
                <a:cs typeface="Calibri" panose="020F0502020204030204" pitchFamily="34" charset="0"/>
              </a:rPr>
              <a:t>Prezydent Lech Kaczyński, prezydent Ukrainy Wiktor Juszczenko, prezydent Litwy Valdas Adamkus i prezydent Estonii </a:t>
            </a:r>
            <a:r>
              <a:rPr lang="pl-PL" sz="1500" dirty="0" err="1">
                <a:solidFill>
                  <a:schemeClr val="tx1">
                    <a:lumMod val="85000"/>
                    <a:lumOff val="15000"/>
                  </a:schemeClr>
                </a:solidFill>
                <a:latin typeface="Calibri" panose="020F0502020204030204" pitchFamily="34" charset="0"/>
                <a:cs typeface="Calibri" panose="020F0502020204030204" pitchFamily="34" charset="0"/>
              </a:rPr>
              <a:t>Toomas</a:t>
            </a:r>
            <a:r>
              <a:rPr lang="pl-PL" sz="1500" dirty="0">
                <a:solidFill>
                  <a:schemeClr val="tx1">
                    <a:lumMod val="85000"/>
                    <a:lumOff val="15000"/>
                  </a:schemeClr>
                </a:solidFill>
                <a:latin typeface="Calibri" panose="020F0502020204030204" pitchFamily="34" charset="0"/>
                <a:cs typeface="Calibri" panose="020F0502020204030204" pitchFamily="34" charset="0"/>
              </a:rPr>
              <a:t> Hendrik </a:t>
            </a:r>
            <a:r>
              <a:rPr lang="pl-PL" sz="1500" dirty="0" err="1">
                <a:solidFill>
                  <a:schemeClr val="tx1">
                    <a:lumMod val="85000"/>
                    <a:lumOff val="15000"/>
                  </a:schemeClr>
                </a:solidFill>
                <a:latin typeface="Calibri" panose="020F0502020204030204" pitchFamily="34" charset="0"/>
                <a:cs typeface="Calibri" panose="020F0502020204030204" pitchFamily="34" charset="0"/>
              </a:rPr>
              <a:t>Ilves</a:t>
            </a:r>
            <a:r>
              <a:rPr lang="pl-PL" sz="1500" dirty="0">
                <a:solidFill>
                  <a:schemeClr val="tx1">
                    <a:lumMod val="85000"/>
                    <a:lumOff val="15000"/>
                  </a:schemeClr>
                </a:solidFill>
                <a:latin typeface="Calibri" panose="020F0502020204030204" pitchFamily="34" charset="0"/>
                <a:cs typeface="Calibri" panose="020F0502020204030204" pitchFamily="34" charset="0"/>
              </a:rPr>
              <a:t> podczas wiecu w Tbilisi Foto: PAP/Radek Pietruszka</a:t>
            </a:r>
          </a:p>
          <a:p>
            <a:pPr>
              <a:lnSpc>
                <a:spcPct val="90000"/>
              </a:lnSpc>
              <a:spcBef>
                <a:spcPct val="20000"/>
              </a:spcBef>
              <a:buClr>
                <a:schemeClr val="accent1"/>
              </a:buClr>
              <a:buFont typeface="Wingdings" pitchFamily="2" charset="2"/>
            </a:pPr>
            <a:endParaRPr lang="pl-PL" sz="1400" dirty="0">
              <a:solidFill>
                <a:schemeClr val="tx1">
                  <a:lumMod val="85000"/>
                  <a:lumOff val="15000"/>
                </a:schemeClr>
              </a:solidFill>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endParaRP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endParaRPr>
          </a:p>
        </p:txBody>
      </p:sp>
      <p:pic>
        <p:nvPicPr>
          <p:cNvPr id="12" name="Obraz 11" descr="Słowa Lecha Kaczyńskiego wciąż aktualne. W 2008 r. sprzeciwiał się  rosyjskiej agresji na Gruzję i ostrzegał Ukrainę - Historia -  polskieradio.pl">
            <a:extLst>
              <a:ext uri="{FF2B5EF4-FFF2-40B4-BE49-F238E27FC236}">
                <a16:creationId xmlns:a16="http://schemas.microsoft.com/office/drawing/2014/main" id="{0424B343-2D9F-7881-3D23-56B3850988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76872"/>
            <a:ext cx="2952328" cy="1644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Mija 10 lat od przemówienia prezydenta Lecha Kaczyńskiego w Tbilisi. &quot;Ten  dzień zmienił historię Gruzji&quot; - wiadomosci.com">
            <a:extLst>
              <a:ext uri="{FF2B5EF4-FFF2-40B4-BE49-F238E27FC236}">
                <a16:creationId xmlns:a16="http://schemas.microsoft.com/office/drawing/2014/main" id="{AB8B0999-D395-D23A-DA6A-C24A8369E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105267"/>
            <a:ext cx="2952328"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00780"/>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2377609"/>
            <a:ext cx="7745505" cy="3877815"/>
          </a:xfrm>
        </p:spPr>
        <p:txBody>
          <a:bodyPr>
            <a:normAutofit/>
          </a:bodyPr>
          <a:lstStyle/>
          <a:p>
            <a:pPr algn="just"/>
            <a:r>
              <a:rPr lang="pl-PL" sz="1800" dirty="0">
                <a:effectLst/>
                <a:latin typeface="Calibri" panose="020F0502020204030204" pitchFamily="34" charset="0"/>
                <a:ea typeface="Times New Roman" panose="02020603050405020304" pitchFamily="18" charset="0"/>
                <a:cs typeface="Calibri" panose="020F0502020204030204" pitchFamily="34" charset="0"/>
              </a:rPr>
              <a:t>10 października 2009 roku podpisał akt ratyfikacyjny Traktatu Lizbońskiego.</a:t>
            </a:r>
            <a:endParaRPr lang="pl-PL" sz="1800" dirty="0">
              <a:latin typeface="Calibri" panose="020F0502020204030204" pitchFamily="34" charset="0"/>
              <a:cs typeface="Calibri" panose="020F0502020204030204" pitchFamily="34" charset="0"/>
            </a:endParaRPr>
          </a:p>
          <a:p>
            <a:pPr algn="just"/>
            <a:r>
              <a:rPr lang="pl-PL" sz="1800" dirty="0">
                <a:latin typeface="Calibri" panose="020F0502020204030204" pitchFamily="34" charset="0"/>
                <a:cs typeface="Calibri" panose="020F0502020204030204" pitchFamily="34" charset="0"/>
              </a:rPr>
              <a:t>Początki Traktatu z Lizbony sięgają projektu konstytucyjnego z końca 2001 r., po którym nastąpiły dalsze działania podejmowane przez Konwent Europejski, który opracował projekt Traktatu ustanawiającego konstytucję dla Europy. Traktat podpisano na szczycie Rady Europejskiej w Lizbonie 13 grudnia 2007 r. i został on ratyfikowany przez wszystkie państwa członkowskie.</a:t>
            </a:r>
            <a:r>
              <a:rPr lang="pl-PL" sz="1800" dirty="0">
                <a:effectLst/>
                <a:latin typeface="Calibri" panose="020F0502020204030204" pitchFamily="34" charset="0"/>
                <a:ea typeface="Times New Roman" panose="02020603050405020304" pitchFamily="18" charset="0"/>
                <a:cs typeface="Calibri" panose="020F0502020204030204" pitchFamily="34" charset="0"/>
              </a:rPr>
              <a:t> </a:t>
            </a:r>
            <a:endParaRPr lang="pl-PL" sz="1800" dirty="0">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pl-PL" sz="1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pl-PL" sz="1800" i="1" dirty="0">
                <a:effectLst/>
                <a:latin typeface="Calibri" panose="020F0502020204030204" pitchFamily="34" charset="0"/>
                <a:cs typeface="Calibri" panose="020F0502020204030204" pitchFamily="34" charset="0"/>
              </a:rPr>
              <a:t>Starał się zbudować oś współpracy energetycznej, </a:t>
            </a:r>
          </a:p>
          <a:p>
            <a:pPr marL="0" indent="0">
              <a:buNone/>
            </a:pPr>
            <a:r>
              <a:rPr lang="pl-PL" sz="1800" i="1" dirty="0">
                <a:effectLst/>
                <a:latin typeface="Calibri" panose="020F0502020204030204" pitchFamily="34" charset="0"/>
                <a:cs typeface="Calibri" panose="020F0502020204030204" pitchFamily="34" charset="0"/>
              </a:rPr>
              <a:t>która uwolniłaby Europę Wschodnią </a:t>
            </a:r>
          </a:p>
          <a:p>
            <a:pPr marL="0" indent="0">
              <a:buNone/>
            </a:pPr>
            <a:r>
              <a:rPr lang="pl-PL" sz="1800" i="1" dirty="0">
                <a:effectLst/>
                <a:latin typeface="Calibri" panose="020F0502020204030204" pitchFamily="34" charset="0"/>
                <a:cs typeface="Calibri" panose="020F0502020204030204" pitchFamily="34" charset="0"/>
              </a:rPr>
              <a:t>od szantażu gazowego.</a:t>
            </a:r>
            <a:endParaRPr lang="pl-PL" sz="1800" i="1"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pl-PL" sz="2000" dirty="0"/>
          </a:p>
        </p:txBody>
      </p:sp>
      <p:sp>
        <p:nvSpPr>
          <p:cNvPr id="2" name="Tytuł 1"/>
          <p:cNvSpPr>
            <a:spLocks noGrp="1"/>
          </p:cNvSpPr>
          <p:nvPr>
            <p:ph type="title"/>
          </p:nvPr>
        </p:nvSpPr>
        <p:spPr/>
        <p:txBody>
          <a:bodyPr/>
          <a:lstStyle/>
          <a:p>
            <a:r>
              <a:rPr lang="pl-PL" dirty="0">
                <a:latin typeface="Calibri" panose="020F0502020204030204" pitchFamily="34" charset="0"/>
                <a:cs typeface="Calibri" panose="020F0502020204030204" pitchFamily="34" charset="0"/>
              </a:rPr>
              <a:t>Traktat lizboński</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9169" y="4400509"/>
            <a:ext cx="3013920" cy="184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236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ED2A94FD-E2E5-8C3E-83FD-4AB9F6856663}"/>
              </a:ext>
            </a:extLst>
          </p:cNvPr>
          <p:cNvSpPr>
            <a:spLocks noGrp="1"/>
          </p:cNvSpPr>
          <p:nvPr>
            <p:ph idx="1"/>
          </p:nvPr>
        </p:nvSpPr>
        <p:spPr>
          <a:xfrm>
            <a:off x="699247" y="2248347"/>
            <a:ext cx="7745505" cy="3877815"/>
          </a:xfrm>
        </p:spPr>
        <p:txBody>
          <a:bodyPr>
            <a:normAutofit fontScale="62500" lnSpcReduction="20000"/>
          </a:bodyPr>
          <a:lstStyle/>
          <a:p>
            <a:pPr algn="just">
              <a:lnSpc>
                <a:spcPct val="120000"/>
              </a:lnSpc>
            </a:pPr>
            <a:r>
              <a:rPr lang="pl-PL" sz="2900" dirty="0">
                <a:latin typeface="Calibri" panose="020F0502020204030204" pitchFamily="34" charset="0"/>
                <a:cs typeface="Calibri" panose="020F0502020204030204" pitchFamily="34" charset="0"/>
              </a:rPr>
              <a:t>Prawda „wyzwoli nas” i pozwoli budować lepszą przyszłość dla Polski, Ukrainy i całej Europy – powiedział prezydent Lech Kaczyński podczas uroczystości upamiętniających tragedię zamordowanych mieszkańców wsi Huta Pieniacka pod Złoczowem na Ukrainie.</a:t>
            </a:r>
          </a:p>
          <a:p>
            <a:pPr>
              <a:lnSpc>
                <a:spcPct val="120000"/>
              </a:lnSpc>
            </a:pPr>
            <a:endParaRPr lang="pl-PL" sz="2900" dirty="0">
              <a:latin typeface="Calibri" panose="020F0502020204030204" pitchFamily="34" charset="0"/>
              <a:cs typeface="Calibri" panose="020F0502020204030204" pitchFamily="34" charset="0"/>
            </a:endParaRPr>
          </a:p>
          <a:p>
            <a:pPr algn="just">
              <a:lnSpc>
                <a:spcPct val="120000"/>
              </a:lnSpc>
            </a:pPr>
            <a:r>
              <a:rPr lang="pl-PL" sz="2900" dirty="0">
                <a:latin typeface="Calibri" panose="020F0502020204030204" pitchFamily="34" charset="0"/>
                <a:cs typeface="Calibri" panose="020F0502020204030204" pitchFamily="34" charset="0"/>
              </a:rPr>
              <a:t>W dniu 28 lutego 2009 roku, prezydenci Polski i Ukrainy modlili się wspólnie w intencji ofiar masakry polskich mieszkańców wsi Huta Pieniacka, dokonanej w 1944 roku przez ukraińskich nacjonalistów współpracujących z niemieckimi okupantami.</a:t>
            </a:r>
          </a:p>
          <a:p>
            <a:pPr>
              <a:lnSpc>
                <a:spcPct val="120000"/>
              </a:lnSpc>
            </a:pPr>
            <a:endParaRPr lang="pl-PL" sz="2900" dirty="0">
              <a:latin typeface="Calibri" panose="020F0502020204030204" pitchFamily="34" charset="0"/>
              <a:cs typeface="Calibri" panose="020F0502020204030204" pitchFamily="34" charset="0"/>
            </a:endParaRPr>
          </a:p>
          <a:p>
            <a:pPr algn="just">
              <a:lnSpc>
                <a:spcPct val="120000"/>
              </a:lnSpc>
            </a:pPr>
            <a:r>
              <a:rPr lang="pl-PL" sz="2900" dirty="0">
                <a:latin typeface="Calibri" panose="020F0502020204030204" pitchFamily="34" charset="0"/>
                <a:cs typeface="Calibri" panose="020F0502020204030204" pitchFamily="34" charset="0"/>
              </a:rPr>
              <a:t>W 2005 roku w miejscu tragedii został postawiony krzyż upamiętniający zamordowanych mieszkańców. W tym miejscu, prezydenci Lech Kaczyński i Wiktor Juszczenko wspólnie oddali hołd pomordowanym</a:t>
            </a:r>
            <a:r>
              <a:rPr lang="pl-P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Title 2">
            <a:extLst>
              <a:ext uri="{FF2B5EF4-FFF2-40B4-BE49-F238E27FC236}">
                <a16:creationId xmlns:a16="http://schemas.microsoft.com/office/drawing/2014/main" id="{73211BCF-E830-9ECF-2438-96E223425AA0}"/>
              </a:ext>
            </a:extLst>
          </p:cNvPr>
          <p:cNvSpPr>
            <a:spLocks noGrp="1"/>
          </p:cNvSpPr>
          <p:nvPr>
            <p:ph type="title"/>
          </p:nvPr>
        </p:nvSpPr>
        <p:spPr>
          <a:xfrm>
            <a:off x="688490" y="570156"/>
            <a:ext cx="7756263" cy="1054250"/>
          </a:xfrm>
        </p:spPr>
        <p:txBody>
          <a:bodyPr/>
          <a:lstStyle/>
          <a:p>
            <a:r>
              <a:rPr lang="pl-PL" sz="4800" dirty="0">
                <a:latin typeface="Calibri" panose="020F0502020204030204" pitchFamily="34" charset="0"/>
                <a:cs typeface="Calibri" panose="020F0502020204030204" pitchFamily="34" charset="0"/>
              </a:rPr>
              <a:t>Prezydent Lech Kaczyński na Ukrainie</a:t>
            </a:r>
            <a:endParaRPr lang="en-US" sz="4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07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D28E61-5CE7-A9EB-92EC-CD4F97D27385}"/>
              </a:ext>
            </a:extLst>
          </p:cNvPr>
          <p:cNvSpPr>
            <a:spLocks noGrp="1"/>
          </p:cNvSpPr>
          <p:nvPr>
            <p:ph type="title"/>
          </p:nvPr>
        </p:nvSpPr>
        <p:spPr>
          <a:xfrm>
            <a:off x="688490" y="570156"/>
            <a:ext cx="7756263" cy="1021614"/>
          </a:xfrm>
        </p:spPr>
        <p:txBody>
          <a:bodyPr/>
          <a:lstStyle/>
          <a:p>
            <a:br>
              <a:rPr lang="pl-PL" sz="5400" dirty="0">
                <a:solidFill>
                  <a:schemeClr val="tx1"/>
                </a:solidFill>
                <a:latin typeface="Calibri" panose="020F0502020204030204" pitchFamily="34" charset="0"/>
                <a:cs typeface="Calibri" panose="020F0502020204030204" pitchFamily="34" charset="0"/>
              </a:rPr>
            </a:br>
            <a:r>
              <a:rPr lang="en-US" sz="5400" dirty="0">
                <a:solidFill>
                  <a:schemeClr val="tx1"/>
                </a:solidFill>
                <a:latin typeface="Calibri" panose="020F0502020204030204" pitchFamily="34" charset="0"/>
                <a:cs typeface="Calibri" panose="020F0502020204030204" pitchFamily="34" charset="0"/>
              </a:rPr>
              <a:t>Wizyta </a:t>
            </a:r>
            <a:r>
              <a:rPr lang="en-US" sz="5400" dirty="0" err="1">
                <a:solidFill>
                  <a:schemeClr val="tx1"/>
                </a:solidFill>
                <a:latin typeface="Calibri" panose="020F0502020204030204" pitchFamily="34" charset="0"/>
                <a:cs typeface="Calibri" panose="020F0502020204030204" pitchFamily="34" charset="0"/>
              </a:rPr>
              <a:t>na</a:t>
            </a:r>
            <a:r>
              <a:rPr lang="en-US" sz="5400" dirty="0">
                <a:solidFill>
                  <a:schemeClr val="tx1"/>
                </a:solidFill>
                <a:latin typeface="Calibri" panose="020F0502020204030204" pitchFamily="34" charset="0"/>
                <a:cs typeface="Calibri" panose="020F0502020204030204" pitchFamily="34" charset="0"/>
              </a:rPr>
              <a:t> </a:t>
            </a:r>
            <a:r>
              <a:rPr lang="en-US" sz="5400" dirty="0" err="1">
                <a:solidFill>
                  <a:schemeClr val="tx1"/>
                </a:solidFill>
                <a:latin typeface="Calibri" panose="020F0502020204030204" pitchFamily="34" charset="0"/>
                <a:cs typeface="Calibri" panose="020F0502020204030204" pitchFamily="34" charset="0"/>
              </a:rPr>
              <a:t>Ukrainie</a:t>
            </a:r>
            <a:r>
              <a:rPr lang="pl-PL" sz="5400" dirty="0">
                <a:solidFill>
                  <a:schemeClr val="tx1"/>
                </a:solidFill>
                <a:latin typeface="Calibri" panose="020F0502020204030204" pitchFamily="34" charset="0"/>
                <a:cs typeface="Calibri" panose="020F0502020204030204" pitchFamily="34" charset="0"/>
              </a:rPr>
              <a:t> </a:t>
            </a:r>
            <a:br>
              <a:rPr lang="pl-PL" b="1" dirty="0"/>
            </a:br>
            <a:endParaRPr lang="pl-PL" dirty="0"/>
          </a:p>
        </p:txBody>
      </p:sp>
      <p:sp>
        <p:nvSpPr>
          <p:cNvPr id="3" name="Symbol zastępczy zawartości 2">
            <a:extLst>
              <a:ext uri="{FF2B5EF4-FFF2-40B4-BE49-F238E27FC236}">
                <a16:creationId xmlns:a16="http://schemas.microsoft.com/office/drawing/2014/main" id="{E089AA0B-76F3-0B01-BF2E-8E6E12408CA2}"/>
              </a:ext>
            </a:extLst>
          </p:cNvPr>
          <p:cNvSpPr>
            <a:spLocks noGrp="1"/>
          </p:cNvSpPr>
          <p:nvPr>
            <p:ph sz="quarter" idx="13"/>
          </p:nvPr>
        </p:nvSpPr>
        <p:spPr>
          <a:xfrm>
            <a:off x="539552" y="2240280"/>
            <a:ext cx="3959298" cy="4047564"/>
          </a:xfrm>
        </p:spPr>
        <p:txBody>
          <a:bodyPr>
            <a:normAutofit fontScale="85000" lnSpcReduction="10000"/>
          </a:bodyPr>
          <a:lstStyle/>
          <a:p>
            <a:pPr marL="0" indent="0">
              <a:buNone/>
            </a:pPr>
            <a:r>
              <a:rPr lang="pl-PL" sz="1900" dirty="0">
                <a:latin typeface="Times New Roman" panose="02020603050405020304" pitchFamily="18" charset="0"/>
                <a:cs typeface="Times New Roman" panose="02020603050405020304" pitchFamily="18" charset="0"/>
              </a:rPr>
              <a:t>„</a:t>
            </a:r>
            <a:r>
              <a:rPr lang="pl-PL" sz="1900" dirty="0">
                <a:latin typeface="Calibri" panose="020F0502020204030204" pitchFamily="34" charset="0"/>
                <a:cs typeface="Calibri" panose="020F0502020204030204" pitchFamily="34" charset="0"/>
              </a:rPr>
              <a:t>Stajemy teraz wspólnie na ziemi, która wchłonęła krew niewinnych ludzi, ale stajemy pod krzyżem, który nie oznacza tylko miejsca spoczywania zmarłych, nasza obecność tutaj oznacza kolejny krok na drodze pojednania między naszymi narodami”. </a:t>
            </a:r>
            <a:r>
              <a:rPr lang="pl-PL" sz="1400" dirty="0">
                <a:latin typeface="Calibri" panose="020F0502020204030204" pitchFamily="34" charset="0"/>
                <a:cs typeface="Calibri" panose="020F0502020204030204" pitchFamily="34" charset="0"/>
              </a:rPr>
              <a:t>(Lech Kaczyński)</a:t>
            </a:r>
          </a:p>
          <a:p>
            <a:endParaRPr lang="pl-PL" sz="1800" i="1" dirty="0">
              <a:effectLst/>
              <a:latin typeface="Times New Roman" panose="02020603050405020304" pitchFamily="18" charset="0"/>
            </a:endParaRPr>
          </a:p>
          <a:p>
            <a:endParaRPr lang="pl-PL" sz="1800" i="1" dirty="0">
              <a:latin typeface="Times New Roman" panose="02020603050405020304" pitchFamily="18" charset="0"/>
            </a:endParaRPr>
          </a:p>
          <a:p>
            <a:endParaRPr lang="pl-PL" sz="1800" i="1" dirty="0">
              <a:effectLst/>
              <a:latin typeface="Times New Roman" panose="02020603050405020304" pitchFamily="18" charset="0"/>
            </a:endParaRPr>
          </a:p>
          <a:p>
            <a:endParaRPr lang="pl-PL" sz="1800" i="1" dirty="0">
              <a:latin typeface="Times New Roman" panose="02020603050405020304" pitchFamily="18" charset="0"/>
            </a:endParaRPr>
          </a:p>
          <a:p>
            <a:endParaRPr lang="pl-PL" sz="1800" i="1" dirty="0">
              <a:effectLst/>
              <a:latin typeface="Times New Roman" panose="02020603050405020304" pitchFamily="18" charset="0"/>
            </a:endParaRPr>
          </a:p>
          <a:p>
            <a:pPr marL="0" indent="0">
              <a:buNone/>
            </a:pPr>
            <a:endParaRPr lang="pl-PL" sz="1800" i="1" dirty="0">
              <a:effectLst/>
              <a:latin typeface="Times New Roman" panose="02020603050405020304" pitchFamily="18" charset="0"/>
            </a:endParaRPr>
          </a:p>
          <a:p>
            <a:pPr marL="0" indent="0">
              <a:buNone/>
            </a:pPr>
            <a:endParaRPr lang="pl-PL" sz="1800" i="1" dirty="0">
              <a:latin typeface="Times New Roman" panose="02020603050405020304" pitchFamily="18" charset="0"/>
            </a:endParaRPr>
          </a:p>
          <a:p>
            <a:pPr marL="0" indent="0">
              <a:buNone/>
            </a:pPr>
            <a:endParaRPr lang="pl-PL" sz="1800" i="1" dirty="0">
              <a:latin typeface="Times New Roman" panose="02020603050405020304" pitchFamily="18" charset="0"/>
            </a:endParaRPr>
          </a:p>
          <a:p>
            <a:pPr marL="0" indent="0">
              <a:buNone/>
            </a:pPr>
            <a:endParaRPr lang="pl-PL" sz="1800" i="1" dirty="0">
              <a:effectLst/>
              <a:latin typeface="Times New Roman" panose="02020603050405020304" pitchFamily="18" charset="0"/>
            </a:endParaRPr>
          </a:p>
          <a:p>
            <a:pPr marL="0" indent="0">
              <a:buNone/>
            </a:pPr>
            <a:r>
              <a:rPr lang="pl-PL" sz="1500" i="1" dirty="0">
                <a:effectLst/>
                <a:latin typeface="Times New Roman" panose="02020603050405020304" pitchFamily="18" charset="0"/>
              </a:rPr>
              <a:t>Dbał o zachowanie strategicznych relacji z Ukrainą.</a:t>
            </a:r>
            <a:endParaRPr lang="pl-PL" sz="1500" dirty="0"/>
          </a:p>
        </p:txBody>
      </p:sp>
      <p:sp>
        <p:nvSpPr>
          <p:cNvPr id="4" name="Symbol zastępczy zawartości 3">
            <a:extLst>
              <a:ext uri="{FF2B5EF4-FFF2-40B4-BE49-F238E27FC236}">
                <a16:creationId xmlns:a16="http://schemas.microsoft.com/office/drawing/2014/main" id="{E00BEC43-5281-D0F7-1C44-8857AA0F0213}"/>
              </a:ext>
            </a:extLst>
          </p:cNvPr>
          <p:cNvSpPr>
            <a:spLocks noGrp="1"/>
          </p:cNvSpPr>
          <p:nvPr>
            <p:ph sz="quarter" idx="14"/>
          </p:nvPr>
        </p:nvSpPr>
        <p:spPr/>
        <p:txBody>
          <a:bodyPr>
            <a:normAutofit/>
          </a:bodyPr>
          <a:lstStyle/>
          <a:p>
            <a:pPr marL="0" indent="0">
              <a:buNone/>
            </a:pPr>
            <a:r>
              <a:rPr lang="pl-PL" sz="1600" dirty="0">
                <a:latin typeface="Calibri" panose="020F0502020204030204" pitchFamily="34" charset="0"/>
                <a:cs typeface="Calibri" panose="020F0502020204030204" pitchFamily="34" charset="0"/>
              </a:rPr>
              <a:t>,,Jestem przekonany, że wolny Ukrainiec nie może istnieć bez wolnego Polaka, jak i wolny Polak bez wolnego Ukraińca - tak jak nie może być wolnej Polski bez wolnej Ukrainy i na odwrót”. </a:t>
            </a:r>
            <a:r>
              <a:rPr lang="pl-PL" sz="1200" dirty="0">
                <a:latin typeface="Calibri" panose="020F0502020204030204" pitchFamily="34" charset="0"/>
                <a:cs typeface="Calibri" panose="020F0502020204030204" pitchFamily="34" charset="0"/>
              </a:rPr>
              <a:t>(Wiktor Juszczenko)</a:t>
            </a:r>
          </a:p>
          <a:p>
            <a:pPr marL="0" indent="0">
              <a:buNone/>
            </a:pPr>
            <a:endParaRPr lang="pl-PL" sz="1900" dirty="0">
              <a:latin typeface="Times New Roman" panose="02020603050405020304" pitchFamily="18" charset="0"/>
              <a:cs typeface="Times New Roman" panose="02020603050405020304" pitchFamily="18" charset="0"/>
            </a:endParaRPr>
          </a:p>
          <a:p>
            <a:endParaRPr lang="pl-PL" dirty="0"/>
          </a:p>
        </p:txBody>
      </p:sp>
      <p:pic>
        <p:nvPicPr>
          <p:cNvPr id="6" name="Obraz 5" descr="Obraz zawierający osoba, osoby, grupa, tłum&#10;&#10;Opis wygenerowany automatycznie">
            <a:extLst>
              <a:ext uri="{FF2B5EF4-FFF2-40B4-BE49-F238E27FC236}">
                <a16:creationId xmlns:a16="http://schemas.microsoft.com/office/drawing/2014/main" id="{32CDF068-3DC0-0234-79CA-462464C8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785159"/>
            <a:ext cx="2502743" cy="185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Obraz zawierający osoba, grupa&#10;&#10;Opis wygenerowany automatycznie">
            <a:extLst>
              <a:ext uri="{FF2B5EF4-FFF2-40B4-BE49-F238E27FC236}">
                <a16:creationId xmlns:a16="http://schemas.microsoft.com/office/drawing/2014/main" id="{C298A1EC-9F2E-844E-384D-A0A681A82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18" y="3876374"/>
            <a:ext cx="2736304" cy="1819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339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B1359B-8B50-85FE-4EE8-CE15C0F7ABA9}"/>
              </a:ext>
            </a:extLst>
          </p:cNvPr>
          <p:cNvSpPr>
            <a:spLocks noGrp="1"/>
          </p:cNvSpPr>
          <p:nvPr>
            <p:ph type="title"/>
          </p:nvPr>
        </p:nvSpPr>
        <p:spPr>
          <a:xfrm>
            <a:off x="467544" y="475816"/>
            <a:ext cx="7756263" cy="874819"/>
          </a:xfrm>
        </p:spPr>
        <p:txBody>
          <a:bodyPr/>
          <a:lstStyle/>
          <a:p>
            <a:r>
              <a:rPr lang="pl-PL" sz="4800" dirty="0">
                <a:latin typeface="Calibri" panose="020F0502020204030204" pitchFamily="34" charset="0"/>
                <a:cs typeface="Calibri" panose="020F0502020204030204" pitchFamily="34" charset="0"/>
              </a:rPr>
              <a:t>Polityka przywracania pamięci</a:t>
            </a:r>
          </a:p>
        </p:txBody>
      </p:sp>
      <p:sp>
        <p:nvSpPr>
          <p:cNvPr id="3" name="Symbol zastępczy zawartości 2">
            <a:extLst>
              <a:ext uri="{FF2B5EF4-FFF2-40B4-BE49-F238E27FC236}">
                <a16:creationId xmlns:a16="http://schemas.microsoft.com/office/drawing/2014/main" id="{BA46D25A-9CDB-E821-8233-B66D409D0F26}"/>
              </a:ext>
            </a:extLst>
          </p:cNvPr>
          <p:cNvSpPr>
            <a:spLocks noGrp="1"/>
          </p:cNvSpPr>
          <p:nvPr>
            <p:ph sz="quarter" idx="13"/>
          </p:nvPr>
        </p:nvSpPr>
        <p:spPr>
          <a:xfrm>
            <a:off x="611560" y="2240280"/>
            <a:ext cx="4248472" cy="4429080"/>
          </a:xfrm>
        </p:spPr>
        <p:txBody>
          <a:bodyPr>
            <a:normAutofit fontScale="40000" lnSpcReduction="20000"/>
          </a:bodyPr>
          <a:lstStyle/>
          <a:p>
            <a:pPr marL="0" indent="0">
              <a:lnSpc>
                <a:spcPct val="120000"/>
              </a:lnSpc>
              <a:buNone/>
              <a:tabLst>
                <a:tab pos="457200" algn="l"/>
              </a:tabLst>
            </a:pPr>
            <a:endParaRPr lang="pl-PL" sz="29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
              <a:tabLst>
                <a:tab pos="457200" algn="l"/>
              </a:tabLst>
            </a:pPr>
            <a:r>
              <a:rPr lang="pl-PL" sz="3800" dirty="0">
                <a:effectLst/>
                <a:latin typeface="Calibri" panose="020F0502020204030204" pitchFamily="34" charset="0"/>
                <a:ea typeface="Calibri" panose="020F0502020204030204" pitchFamily="34" charset="0"/>
                <a:cs typeface="Calibri" panose="020F0502020204030204" pitchFamily="34" charset="0"/>
              </a:rPr>
              <a:t>Lech Kaczyński był inicjatorem honorowania  osób zasłużonych dla polskiej wolności i niepodległości, a na przestrzeni lat niedocenionych. Prowadził działania przypominające ważne, a mało znane      wydarzenia historyczne.</a:t>
            </a:r>
            <a:r>
              <a:rPr lang="pl-PL" sz="3800" dirty="0">
                <a:effectLst/>
                <a:latin typeface="Calibri" panose="020F0502020204030204" pitchFamily="34" charset="0"/>
                <a:ea typeface="Times New Roman" panose="02020603050405020304" pitchFamily="18" charset="0"/>
                <a:cs typeface="Calibri" panose="020F0502020204030204" pitchFamily="34" charset="0"/>
              </a:rPr>
              <a:t> </a:t>
            </a:r>
          </a:p>
          <a:p>
            <a:pPr>
              <a:lnSpc>
                <a:spcPct val="120000"/>
              </a:lnSpc>
              <a:buFont typeface="Wingdings" panose="05000000000000000000" pitchFamily="2" charset="2"/>
              <a:buChar char="§"/>
              <a:tabLst>
                <a:tab pos="457200" algn="l"/>
              </a:tabLst>
            </a:pPr>
            <a:r>
              <a:rPr lang="pl-PL" sz="3800" kern="1200" dirty="0">
                <a:effectLst/>
                <a:latin typeface="Calibri" panose="020F0502020204030204" pitchFamily="34" charset="0"/>
                <a:ea typeface="Times New Roman" panose="02020603050405020304" pitchFamily="18" charset="0"/>
                <a:cs typeface="Calibri" panose="020F0502020204030204" pitchFamily="34" charset="0"/>
              </a:rPr>
              <a:t>W 2006 roku powołał Order Krzyża Wojskowego, który jest nadawany za </a:t>
            </a:r>
            <a:r>
              <a:rPr lang="pl-PL" sz="3800" dirty="0">
                <a:latin typeface="Calibri" panose="020F0502020204030204" pitchFamily="34" charset="0"/>
                <a:cs typeface="Calibri" panose="020F0502020204030204" pitchFamily="34" charset="0"/>
              </a:rPr>
              <a:t> znamienite zasługi cywilne i wojskowe dla Rzeczypospolitej Polskiej, położone zarówno w czasie pokoju jak i w czasie wojny.</a:t>
            </a:r>
          </a:p>
          <a:p>
            <a:pPr>
              <a:lnSpc>
                <a:spcPct val="120000"/>
              </a:lnSpc>
              <a:buFont typeface="Wingdings" panose="05000000000000000000" pitchFamily="2" charset="2"/>
              <a:buChar char="§"/>
              <a:tabLst>
                <a:tab pos="457200" algn="l"/>
              </a:tabLst>
            </a:pPr>
            <a:r>
              <a:rPr lang="pl-PL" sz="3800" kern="1200" dirty="0">
                <a:effectLst/>
                <a:latin typeface="Calibri" panose="020F0502020204030204" pitchFamily="34" charset="0"/>
                <a:ea typeface="Times New Roman" panose="02020603050405020304" pitchFamily="18" charset="0"/>
                <a:cs typeface="Calibri" panose="020F0502020204030204" pitchFamily="34" charset="0"/>
              </a:rPr>
              <a:t>Najwyższe polskie odznaczenie - Order Orła Białego - otrzymali działacze opozycji antykomunistycznej w PRL, a także bohaterowie okresu II wojny światowej i okupacji hitlerowskiej, skazani na karę </a:t>
            </a:r>
            <a:r>
              <a:rPr lang="pl-PL" sz="3800" kern="1200" dirty="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ś</a:t>
            </a:r>
            <a:r>
              <a:rPr lang="pl-PL" sz="3800" kern="1200" dirty="0">
                <a:effectLst/>
                <a:latin typeface="Calibri" panose="020F0502020204030204" pitchFamily="34" charset="0"/>
                <a:ea typeface="Times New Roman" panose="02020603050405020304" pitchFamily="18" charset="0"/>
                <a:cs typeface="Calibri" panose="020F0502020204030204" pitchFamily="34" charset="0"/>
              </a:rPr>
              <a:t>mierci lub represjonowani w okresie stalinowskim</a:t>
            </a:r>
            <a:r>
              <a:rPr lang="pl-PL" sz="3500" kern="1200" dirty="0">
                <a:effectLst/>
                <a:latin typeface="Calibri" panose="020F0502020204030204" pitchFamily="34" charset="0"/>
                <a:ea typeface="Times New Roman" panose="02020603050405020304" pitchFamily="18" charset="0"/>
                <a:cs typeface="Calibri" panose="020F0502020204030204" pitchFamily="34" charset="0"/>
              </a:rPr>
              <a:t>. </a:t>
            </a:r>
          </a:p>
          <a:p>
            <a:pPr marL="342900" indent="-342900">
              <a:lnSpc>
                <a:spcPct val="120000"/>
              </a:lnSpc>
              <a:buFont typeface="Arial" panose="020B0604020202020204" pitchFamily="34" charset="0"/>
              <a:buChar char="•"/>
              <a:tabLst>
                <a:tab pos="457200" algn="l"/>
              </a:tabLst>
            </a:pPr>
            <a:endParaRPr lang="pl-PL" sz="3500" dirty="0">
              <a:effectLst/>
              <a:latin typeface="Calibri" panose="020F0502020204030204" pitchFamily="34" charset="0"/>
              <a:ea typeface="Times New Roman" panose="02020603050405020304" pitchFamily="18" charset="0"/>
              <a:cs typeface="Calibri" panose="020F0502020204030204" pitchFamily="34" charset="0"/>
            </a:endParaRPr>
          </a:p>
          <a:p>
            <a:endParaRPr lang="pl-PL" dirty="0"/>
          </a:p>
        </p:txBody>
      </p:sp>
      <p:pic>
        <p:nvPicPr>
          <p:cNvPr id="5" name="Symbol zastępczy zawartości 4" descr="Obraz zawierający osoba, zewnętrzne, tłum&#10;&#10;Opis wygenerowany automatycznie">
            <a:extLst>
              <a:ext uri="{FF2B5EF4-FFF2-40B4-BE49-F238E27FC236}">
                <a16:creationId xmlns:a16="http://schemas.microsoft.com/office/drawing/2014/main" id="{061C11F9-185B-1065-61C1-2684BBD2E814}"/>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11517" y="2348880"/>
            <a:ext cx="3420923"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pole tekstowe 10">
            <a:extLst>
              <a:ext uri="{FF2B5EF4-FFF2-40B4-BE49-F238E27FC236}">
                <a16:creationId xmlns:a16="http://schemas.microsoft.com/office/drawing/2014/main" id="{ABD1E1AC-3874-C83E-572C-91567750D641}"/>
              </a:ext>
            </a:extLst>
          </p:cNvPr>
          <p:cNvSpPr txBox="1"/>
          <p:nvPr/>
        </p:nvSpPr>
        <p:spPr>
          <a:xfrm>
            <a:off x="5111516" y="4077072"/>
            <a:ext cx="3492932" cy="2038122"/>
          </a:xfrm>
          <a:prstGeom prst="rect">
            <a:avLst/>
          </a:prstGeom>
          <a:noFill/>
        </p:spPr>
        <p:txBody>
          <a:bodyPr wrap="square">
            <a:spAutoFit/>
          </a:bodyPr>
          <a:lstStyle/>
          <a:p>
            <a:pPr>
              <a:lnSpc>
                <a:spcPct val="107000"/>
              </a:lnSpc>
              <a:spcAft>
                <a:spcPts val="800"/>
              </a:spcAft>
            </a:pPr>
            <a:r>
              <a:rPr lang="pl-PL" sz="4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maja 2006 r. śp. Lech Kaczyński wręcza śp. Annie Walentynowicz Order Orła Białego. PAP/Radek Pietruszka.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8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59EDE1-FDDA-939C-F659-1DAD6BC5444E}"/>
              </a:ext>
            </a:extLst>
          </p:cNvPr>
          <p:cNvSpPr>
            <a:spLocks noGrp="1"/>
          </p:cNvSpPr>
          <p:nvPr>
            <p:ph type="title"/>
          </p:nvPr>
        </p:nvSpPr>
        <p:spPr>
          <a:xfrm>
            <a:off x="688490" y="116632"/>
            <a:ext cx="7915958" cy="1507774"/>
          </a:xfrm>
        </p:spPr>
        <p:txBody>
          <a:bodyPr/>
          <a:lstStyle/>
          <a:p>
            <a:br>
              <a:rPr lang="pl-PL" sz="4000" dirty="0">
                <a:effectLst/>
                <a:latin typeface="Times New Roman" panose="02020603050405020304" pitchFamily="18" charset="0"/>
                <a:ea typeface="Times New Roman" panose="02020603050405020304" pitchFamily="18" charset="0"/>
              </a:rPr>
            </a:br>
            <a:br>
              <a:rPr lang="pl-PL" sz="4000" dirty="0">
                <a:effectLst/>
                <a:latin typeface="Times New Roman" panose="02020603050405020304" pitchFamily="18" charset="0"/>
                <a:ea typeface="Times New Roman" panose="02020603050405020304" pitchFamily="18" charset="0"/>
              </a:rPr>
            </a:br>
            <a:r>
              <a:rPr lang="pl-PL" sz="4000" dirty="0">
                <a:effectLst/>
                <a:latin typeface="Calibri" panose="020F0502020204030204" pitchFamily="34" charset="0"/>
                <a:ea typeface="Times New Roman" panose="02020603050405020304" pitchFamily="18" charset="0"/>
                <a:cs typeface="Calibri" panose="020F0502020204030204" pitchFamily="34" charset="0"/>
              </a:rPr>
              <a:t>Pamięć i szacunek dla przodków fundamentem wspólnoty narodowej</a:t>
            </a:r>
            <a:br>
              <a:rPr lang="pl-PL" sz="4400" dirty="0">
                <a:effectLst/>
                <a:latin typeface="Calibri" panose="020F0502020204030204" pitchFamily="34" charset="0"/>
                <a:ea typeface="Times New Roman" panose="02020603050405020304" pitchFamily="18" charset="0"/>
                <a:cs typeface="Calibri" panose="020F0502020204030204" pitchFamily="34" charset="0"/>
              </a:rPr>
            </a:br>
            <a:endParaRPr lang="pl-PL" sz="4400" dirty="0">
              <a:latin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96AF0891-4A83-3B2E-EC9A-727F41F0DFFD}"/>
              </a:ext>
            </a:extLst>
          </p:cNvPr>
          <p:cNvSpPr txBox="1"/>
          <p:nvPr/>
        </p:nvSpPr>
        <p:spPr>
          <a:xfrm>
            <a:off x="827584" y="2636912"/>
            <a:ext cx="7128792" cy="4278094"/>
          </a:xfrm>
          <a:prstGeom prst="rect">
            <a:avLst/>
          </a:prstGeom>
          <a:noFill/>
        </p:spPr>
        <p:txBody>
          <a:bodyPr wrap="square">
            <a:spAutoFit/>
          </a:bodyPr>
          <a:lstStyle/>
          <a:p>
            <a:pPr algn="just"/>
            <a:r>
              <a:rPr lang="pl-PL" sz="1600" dirty="0">
                <a:latin typeface="Calibri" panose="020F0502020204030204" pitchFamily="34" charset="0"/>
                <a:cs typeface="Calibri" panose="020F0502020204030204" pitchFamily="34" charset="0"/>
              </a:rPr>
              <a:t>Z inicjatywy Lecha Kaczyńskiego zostały ustanowione ustawą:</a:t>
            </a:r>
            <a:endParaRPr lang="pl-PL" sz="1600" dirty="0">
              <a:solidFill>
                <a:srgbClr val="E68200"/>
              </a:solidFill>
              <a:latin typeface="Calibri" panose="020F0502020204030204" pitchFamily="34" charset="0"/>
              <a:cs typeface="Calibri" panose="020F0502020204030204" pitchFamily="34" charset="0"/>
              <a:hlinkClick r:id="rId2" tooltip="Narodowy Dzień Pamięci Powstania Warszawskiego">
                <a:extLst>
                  <a:ext uri="{A12FA001-AC4F-418D-AE19-62706E023703}">
                    <ahyp:hlinkClr xmlns:ahyp="http://schemas.microsoft.com/office/drawing/2018/hyperlinkcolor" val="tx"/>
                  </a:ext>
                </a:extLst>
              </a:hlinkClick>
            </a:endParaRPr>
          </a:p>
          <a:p>
            <a:pPr algn="just"/>
            <a:endParaRPr lang="pl-PL" sz="1600" b="1" dirty="0">
              <a:solidFill>
                <a:schemeClr val="accent1">
                  <a:lumMod val="50000"/>
                </a:schemeClr>
              </a:solidFill>
              <a:effectLst/>
              <a:latin typeface="Calibri" panose="020F0502020204030204" pitchFamily="34" charset="0"/>
              <a:cs typeface="Calibri" panose="020F0502020204030204" pitchFamily="34" charset="0"/>
            </a:endParaRPr>
          </a:p>
          <a:p>
            <a:pPr algn="just"/>
            <a:r>
              <a:rPr lang="pl-PL" sz="1600" b="1" dirty="0">
                <a:solidFill>
                  <a:schemeClr val="accent1">
                    <a:lumMod val="50000"/>
                  </a:schemeClr>
                </a:solidFill>
                <a:latin typeface="Calibri" panose="020F0502020204030204" pitchFamily="34" charset="0"/>
                <a:cs typeface="Calibri" panose="020F0502020204030204" pitchFamily="34" charset="0"/>
              </a:rPr>
              <a:t>Narodowy Dzień Pamięci Powstania Warszawskiego </a:t>
            </a:r>
            <a:r>
              <a:rPr lang="pl-PL" sz="1600" dirty="0">
                <a:effectLst/>
                <a:latin typeface="Calibri" panose="020F0502020204030204" pitchFamily="34" charset="0"/>
                <a:cs typeface="Calibri" panose="020F0502020204030204" pitchFamily="34" charset="0"/>
              </a:rPr>
              <a:t>w 2009 r.  w hołdzie bohaterom Powstania Warszawskiego.  </a:t>
            </a:r>
          </a:p>
          <a:p>
            <a:pPr algn="just"/>
            <a:r>
              <a:rPr lang="pl-PL" sz="1600" dirty="0">
                <a:effectLst/>
                <a:latin typeface="Calibri" panose="020F0502020204030204" pitchFamily="34" charset="0"/>
                <a:cs typeface="Calibri" panose="020F0502020204030204" pitchFamily="34" charset="0"/>
              </a:rPr>
              <a:t>Była to największa w Europie akcja zbrojna przeprowadzona przez organizację podziemną. Dla powojennych pokoleń Polaków, Powstanie Warszawskie stało się symbolem walki o niepodległość.</a:t>
            </a:r>
          </a:p>
          <a:p>
            <a:pPr algn="just"/>
            <a:endParaRPr lang="pl-PL" sz="1600" b="1" dirty="0">
              <a:solidFill>
                <a:schemeClr val="accent1">
                  <a:lumMod val="50000"/>
                </a:schemeClr>
              </a:solidFill>
              <a:latin typeface="Calibri" panose="020F0502020204030204" pitchFamily="34" charset="0"/>
              <a:cs typeface="Calibri" panose="020F0502020204030204" pitchFamily="34" charset="0"/>
            </a:endParaRPr>
          </a:p>
          <a:p>
            <a:pPr algn="just"/>
            <a:r>
              <a:rPr lang="pl-PL" sz="1600" b="1" dirty="0">
                <a:solidFill>
                  <a:schemeClr val="accent1">
                    <a:lumMod val="50000"/>
                  </a:schemeClr>
                </a:solidFill>
                <a:latin typeface="Calibri" panose="020F0502020204030204" pitchFamily="34" charset="0"/>
                <a:cs typeface="Calibri" panose="020F0502020204030204" pitchFamily="34" charset="0"/>
              </a:rPr>
              <a:t>Narodowy Dzień Pamięci ,,Żołnierzy Wyklętych” </a:t>
            </a:r>
            <a:r>
              <a:rPr lang="pl-PL" sz="1600" dirty="0">
                <a:latin typeface="Calibri" panose="020F0502020204030204" pitchFamily="34" charset="0"/>
                <a:cs typeface="Calibri" panose="020F0502020204030204" pitchFamily="34" charset="0"/>
              </a:rPr>
              <a:t>w 2011. </a:t>
            </a:r>
          </a:p>
          <a:p>
            <a:pPr algn="just"/>
            <a:r>
              <a:rPr lang="pl-PL" sz="1600" dirty="0">
                <a:latin typeface="Calibri" panose="020F0502020204030204" pitchFamily="34" charset="0"/>
                <a:cs typeface="Calibri" panose="020F0502020204030204" pitchFamily="34" charset="0"/>
              </a:rPr>
              <a:t>,,Narodowy Dzień Pamięci „Żołnierzy Wyklętych” ma być wyrazem hołdu dla żołnierzy drugiej konspiracji za świadectwo męstwa, niezłomnej postawy patriotycznej i przywiązania do tradycji niepodległościowych, za krew przelaną w obronie Ojczyzny” – podkreślił Lech Kaczyński.</a:t>
            </a:r>
          </a:p>
          <a:p>
            <a:pPr algn="just"/>
            <a:endParaRPr lang="pl-PL" sz="1600" dirty="0">
              <a:latin typeface="Calibri" panose="020F0502020204030204" pitchFamily="34" charset="0"/>
              <a:cs typeface="Calibri" panose="020F0502020204030204" pitchFamily="34" charset="0"/>
            </a:endParaRPr>
          </a:p>
          <a:p>
            <a:pPr algn="just"/>
            <a:r>
              <a:rPr lang="pl-PL" sz="1600" i="1" dirty="0">
                <a:effectLst/>
                <a:latin typeface="Calibri" panose="020F0502020204030204" pitchFamily="34" charset="0"/>
                <a:cs typeface="Calibri" panose="020F0502020204030204" pitchFamily="34" charset="0"/>
              </a:rPr>
              <a:t>Lech Kaczyński prowadził politykę historyczną, która miała przypomnieć nowym pokoleniom Polaków dumę narodową i szacunek dla zapomnianych bohaterów walk o wolność Rzeczypospolitej.</a:t>
            </a:r>
            <a:endParaRPr lang="pl-P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576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1800" dirty="0">
                <a:latin typeface="Calibri" panose="020F0502020204030204" pitchFamily="34" charset="0"/>
                <a:cs typeface="Calibri" panose="020F0502020204030204" pitchFamily="34" charset="0"/>
              </a:rPr>
              <a:t>A. Kruszyńska, „10 lat temu prezydent Lech Kaczyński ratyfikował Traktat Lizboński”, https://dzieje.pl/aktualnosci/10-lat-temu-prezydent-lech-kaczynski-ratyfikowal-traktat-lizbonski 28.05.2022 r.</a:t>
            </a:r>
          </a:p>
          <a:p>
            <a:r>
              <a:rPr lang="pl-PL" sz="1800" dirty="0">
                <a:latin typeface="Calibri" panose="020F0502020204030204" pitchFamily="34" charset="0"/>
                <a:cs typeface="Calibri" panose="020F0502020204030204" pitchFamily="34" charset="0"/>
              </a:rPr>
              <a:t>Polskie radio, „Słowa Lecha Kaczyńskiego wciąż aktualne. W 2008 r. sprzeciwiał się rosyjskiej agresji na Gruzję i ostrzegał Ukrainę” https://www.polskieradio.pl/39/156/Artykul/2906851,Slowa-Lecha-Kaczynskiego-wciaz-aktualne-W-2008-r-sprzeciwial-sie-rosyjskiej-agresji-na-Gruzje-i-ostrzegal-Ukraine, 28.05.2022 r.</a:t>
            </a:r>
            <a:endParaRPr lang="pl-PL" dirty="0">
              <a:latin typeface="Calibri" panose="020F0502020204030204" pitchFamily="34" charset="0"/>
              <a:cs typeface="Calibri" panose="020F0502020204030204" pitchFamily="34" charset="0"/>
            </a:endParaRPr>
          </a:p>
          <a:p>
            <a:r>
              <a:rPr lang="pl-PL" sz="1800" dirty="0">
                <a:latin typeface="Calibri" panose="020F0502020204030204" pitchFamily="34" charset="0"/>
                <a:cs typeface="Calibri" panose="020F0502020204030204" pitchFamily="34" charset="0"/>
              </a:rPr>
              <a:t>„Biografia Lecha Kaczyńskiego”, https://ksap.gov.pl/ksap/ksap/patron-ksap/biografia-lecha-kaczynskiego 28.05.2022 r.</a:t>
            </a:r>
          </a:p>
          <a:p>
            <a:r>
              <a:rPr lang="pl-PL" sz="1800" dirty="0">
                <a:latin typeface="Calibri" panose="020F0502020204030204" pitchFamily="34" charset="0"/>
                <a:cs typeface="Calibri" panose="020F0502020204030204" pitchFamily="34" charset="0"/>
              </a:rPr>
              <a:t>„ Lech Kaczyński” https://pl.wikipedia.org/wiki/Lech_Kaczy%C5%84ski  28.05.2022r.</a:t>
            </a:r>
          </a:p>
          <a:p>
            <a:endParaRPr lang="pl-PL" sz="1800" dirty="0">
              <a:latin typeface="Calibri" panose="020F0502020204030204" pitchFamily="34" charset="0"/>
              <a:cs typeface="Calibri" panose="020F0502020204030204" pitchFamily="34" charset="0"/>
            </a:endParaRPr>
          </a:p>
          <a:p>
            <a:endParaRPr lang="pl-PL" dirty="0"/>
          </a:p>
        </p:txBody>
      </p:sp>
      <p:sp>
        <p:nvSpPr>
          <p:cNvPr id="3" name="Tytuł 2"/>
          <p:cNvSpPr>
            <a:spLocks noGrp="1"/>
          </p:cNvSpPr>
          <p:nvPr>
            <p:ph type="title"/>
          </p:nvPr>
        </p:nvSpPr>
        <p:spPr/>
        <p:txBody>
          <a:bodyPr/>
          <a:lstStyle/>
          <a:p>
            <a:r>
              <a:rPr lang="pl-PL" sz="5000" dirty="0"/>
              <a:t>Bibliografia</a:t>
            </a:r>
          </a:p>
        </p:txBody>
      </p:sp>
    </p:spTree>
    <p:extLst>
      <p:ext uri="{BB962C8B-B14F-4D97-AF65-F5344CB8AC3E}">
        <p14:creationId xmlns:p14="http://schemas.microsoft.com/office/powerpoint/2010/main" val="284633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7977209" cy="3877815"/>
          </a:xfrm>
        </p:spPr>
        <p:txBody>
          <a:bodyPr>
            <a:normAutofit/>
          </a:bodyPr>
          <a:lstStyle/>
          <a:p>
            <a:endParaRPr lang="pl-PL" sz="1900" dirty="0">
              <a:latin typeface="Times New Roman" panose="02020603050405020304" pitchFamily="18" charset="0"/>
              <a:cs typeface="Times New Roman" panose="02020603050405020304" pitchFamily="18" charset="0"/>
            </a:endParaRPr>
          </a:p>
          <a:p>
            <a:r>
              <a:rPr lang="pl-PL" sz="1900" dirty="0">
                <a:latin typeface="Calibri" panose="020F0502020204030204" pitchFamily="34" charset="0"/>
                <a:cs typeface="Calibri" panose="020F0502020204030204" pitchFamily="34" charset="0"/>
              </a:rPr>
              <a:t>https://wiadomosci.com/mija-10-lat-od-przemowienia-prezydenta-lecha-kaczynskiego-w-tbilisi-ten-dzien-zmienil-historie-gruzji/</a:t>
            </a:r>
          </a:p>
          <a:p>
            <a:r>
              <a:rPr lang="pl-PL" sz="1900" dirty="0">
                <a:latin typeface="Calibri" panose="020F0502020204030204" pitchFamily="34" charset="0"/>
                <a:cs typeface="Calibri" panose="020F0502020204030204" pitchFamily="34" charset="0"/>
              </a:rPr>
              <a:t>https://www.bbn.gov.pl/pl/wydarzenia/1591,Prezydent-Lech-Kaczynski-na-Ukrainie.htmlhttps://www.gov.pl/web/edukacja-i-nauka/1-marca-</a:t>
            </a:r>
            <a:r>
              <a:rPr lang="pl-PL" sz="1900">
                <a:latin typeface="Calibri" panose="020F0502020204030204" pitchFamily="34" charset="0"/>
                <a:cs typeface="Calibri" panose="020F0502020204030204" pitchFamily="34" charset="0"/>
              </a:rPr>
              <a:t>-narodowy-dzien-pamieci-zolnierzy-wykletych</a:t>
            </a:r>
            <a:endParaRPr lang="pl-PL" sz="1900" dirty="0">
              <a:latin typeface="Calibri" panose="020F0502020204030204" pitchFamily="34" charset="0"/>
              <a:cs typeface="Calibri" panose="020F0502020204030204" pitchFamily="34" charset="0"/>
            </a:endParaRPr>
          </a:p>
          <a:p>
            <a:r>
              <a:rPr lang="pl-PL" sz="1900" dirty="0">
                <a:latin typeface="Calibri" panose="020F0502020204030204" pitchFamily="34" charset="0"/>
                <a:cs typeface="Calibri" panose="020F0502020204030204" pitchFamily="34" charset="0"/>
              </a:rPr>
              <a:t>https://www.prezydent.pl/kancelaria/archiwum/archiwum-lecha-kaczynskiego/prezydent/biografia.</a:t>
            </a:r>
          </a:p>
          <a:p>
            <a:endParaRPr lang="pl-PL" b="1" dirty="0">
              <a:latin typeface="Calibri" panose="020F0502020204030204" pitchFamily="34" charset="0"/>
              <a:cs typeface="Calibri" panose="020F0502020204030204" pitchFamily="34" charset="0"/>
            </a:endParaRPr>
          </a:p>
          <a:p>
            <a:endParaRPr lang="pl-PL" dirty="0"/>
          </a:p>
        </p:txBody>
      </p:sp>
      <p:sp>
        <p:nvSpPr>
          <p:cNvPr id="3" name="Tytuł 2"/>
          <p:cNvSpPr>
            <a:spLocks noGrp="1"/>
          </p:cNvSpPr>
          <p:nvPr>
            <p:ph type="title"/>
          </p:nvPr>
        </p:nvSpPr>
        <p:spPr/>
        <p:txBody>
          <a:bodyPr/>
          <a:lstStyle/>
          <a:p>
            <a:r>
              <a:rPr lang="pl-PL" dirty="0"/>
              <a:t>C.D.</a:t>
            </a:r>
          </a:p>
        </p:txBody>
      </p:sp>
    </p:spTree>
    <p:extLst>
      <p:ext uri="{BB962C8B-B14F-4D97-AF65-F5344CB8AC3E}">
        <p14:creationId xmlns:p14="http://schemas.microsoft.com/office/powerpoint/2010/main" val="1418372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8490" y="570156"/>
            <a:ext cx="7756263" cy="1054250"/>
          </a:xfrm>
        </p:spPr>
        <p:txBody>
          <a:bodyPr anchor="ctr">
            <a:normAutofit/>
          </a:bodyPr>
          <a:lstStyle/>
          <a:p>
            <a:r>
              <a:rPr lang="pl-PL" sz="5000" dirty="0">
                <a:latin typeface="Times New Roman" panose="02020603050405020304" pitchFamily="18" charset="0"/>
                <a:cs typeface="Times New Roman" panose="02020603050405020304" pitchFamily="18" charset="0"/>
              </a:rPr>
              <a:t>Życiorys</a:t>
            </a:r>
          </a:p>
        </p:txBody>
      </p:sp>
      <p:pic>
        <p:nvPicPr>
          <p:cNvPr id="6147" name="Picture 3"/>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8704" r="-1" b="6953"/>
          <a:stretch/>
        </p:blipFill>
        <p:spPr bwMode="auto">
          <a:xfrm>
            <a:off x="720538" y="2240280"/>
            <a:ext cx="3803904" cy="387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ymbol zastępczy zawartości 2"/>
          <p:cNvSpPr>
            <a:spLocks noGrp="1"/>
          </p:cNvSpPr>
          <p:nvPr>
            <p:ph sz="quarter" idx="14"/>
          </p:nvPr>
        </p:nvSpPr>
        <p:spPr>
          <a:xfrm>
            <a:off x="4645151" y="2240280"/>
            <a:ext cx="3799602" cy="3877056"/>
          </a:xfrm>
        </p:spPr>
        <p:txBody>
          <a:bodyPr>
            <a:normAutofit/>
          </a:bodyPr>
          <a:lstStyle/>
          <a:p>
            <a:pPr>
              <a:lnSpc>
                <a:spcPct val="90000"/>
              </a:lnSpc>
            </a:pPr>
            <a:endParaRPr lang="pl-PL" sz="2000" dirty="0">
              <a:latin typeface="Times New Roman" panose="02020603050405020304" pitchFamily="18" charset="0"/>
              <a:cs typeface="Times New Roman" panose="02020603050405020304" pitchFamily="18" charset="0"/>
            </a:endParaRPr>
          </a:p>
          <a:p>
            <a:pPr>
              <a:lnSpc>
                <a:spcPct val="90000"/>
              </a:lnSpc>
            </a:pPr>
            <a:r>
              <a:rPr lang="pl-PL" sz="2100" dirty="0">
                <a:latin typeface="Calibri" panose="020F0502020204030204" pitchFamily="34" charset="0"/>
                <a:cs typeface="Calibri" panose="020F0502020204030204" pitchFamily="34" charset="0"/>
              </a:rPr>
              <a:t>Lech Aleksander Kaczyński urodził się 18 czerwca 1949 r. w Warszawie, zginął 10 kwietnia 2010 r. w Smoleńsku. </a:t>
            </a:r>
          </a:p>
          <a:p>
            <a:pPr>
              <a:lnSpc>
                <a:spcPct val="90000"/>
              </a:lnSpc>
            </a:pPr>
            <a:r>
              <a:rPr lang="pl-PL" sz="2100" dirty="0">
                <a:latin typeface="Calibri" panose="020F0502020204030204" pitchFamily="34" charset="0"/>
                <a:cs typeface="Calibri" panose="020F0502020204030204" pitchFamily="34" charset="0"/>
              </a:rPr>
              <a:t>Polski polityk i prawnik.</a:t>
            </a:r>
          </a:p>
          <a:p>
            <a:pPr>
              <a:lnSpc>
                <a:spcPct val="90000"/>
              </a:lnSpc>
            </a:pPr>
            <a:r>
              <a:rPr lang="pl-PL" sz="2100" dirty="0">
                <a:latin typeface="Calibri" panose="020F0502020204030204" pitchFamily="34" charset="0"/>
                <a:cs typeface="Calibri" panose="020F0502020204030204" pitchFamily="34" charset="0"/>
              </a:rPr>
              <a:t>Prezydent Rzeczypospolitej Polskiej w latach 2005–2010.</a:t>
            </a:r>
          </a:p>
          <a:p>
            <a:pPr>
              <a:lnSpc>
                <a:spcPct val="90000"/>
              </a:lnSpc>
            </a:pPr>
            <a:r>
              <a:rPr lang="pl-PL" sz="2100" dirty="0">
                <a:latin typeface="Calibri" panose="020F0502020204030204" pitchFamily="34" charset="0"/>
                <a:cs typeface="Calibri" panose="020F0502020204030204" pitchFamily="34" charset="0"/>
              </a:rPr>
              <a:t>Brat bliźniak Jarosława Kaczyńskiego.</a:t>
            </a:r>
          </a:p>
          <a:p>
            <a:pPr>
              <a:lnSpc>
                <a:spcPct val="90000"/>
              </a:lnSpc>
            </a:pPr>
            <a:endParaRPr lang="pl-PL" sz="2200" dirty="0"/>
          </a:p>
        </p:txBody>
      </p:sp>
    </p:spTree>
    <p:extLst>
      <p:ext uri="{BB962C8B-B14F-4D97-AF65-F5344CB8AC3E}">
        <p14:creationId xmlns:p14="http://schemas.microsoft.com/office/powerpoint/2010/main" val="80493301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90040" y="1204857"/>
            <a:ext cx="7754713" cy="1360047"/>
          </a:xfrm>
        </p:spPr>
        <p:txBody>
          <a:bodyPr anchor="b">
            <a:normAutofit/>
          </a:bodyPr>
          <a:lstStyle/>
          <a:p>
            <a:r>
              <a:rPr lang="pl-PL" dirty="0">
                <a:latin typeface="Calibri" panose="020F0502020204030204" pitchFamily="34" charset="0"/>
                <a:cs typeface="Calibri" panose="020F0502020204030204" pitchFamily="34" charset="0"/>
              </a:rPr>
              <a:t>Wykształcenie</a:t>
            </a:r>
          </a:p>
        </p:txBody>
      </p:sp>
      <p:sp>
        <p:nvSpPr>
          <p:cNvPr id="2" name="Symbol zastępczy zawartości 1"/>
          <p:cNvSpPr>
            <a:spLocks noGrp="1"/>
          </p:cNvSpPr>
          <p:nvPr>
            <p:ph type="body" idx="1"/>
          </p:nvPr>
        </p:nvSpPr>
        <p:spPr>
          <a:xfrm>
            <a:off x="699248" y="3645024"/>
            <a:ext cx="7734747" cy="2160240"/>
          </a:xfrm>
        </p:spPr>
        <p:txBody>
          <a:bodyPr anchor="t">
            <a:normAutofit fontScale="92500"/>
          </a:bodyPr>
          <a:lstStyle/>
          <a:p>
            <a:pPr marL="285750" indent="-285750" algn="l">
              <a:lnSpc>
                <a:spcPct val="90000"/>
              </a:lnSpc>
              <a:buFont typeface="Wingdings" panose="05000000000000000000" pitchFamily="2" charset="2"/>
              <a:buChar char="§"/>
            </a:pPr>
            <a:r>
              <a:rPr lang="pl-PL" dirty="0">
                <a:latin typeface="Calibri" panose="020F0502020204030204" pitchFamily="34" charset="0"/>
                <a:cs typeface="Calibri" panose="020F0502020204030204" pitchFamily="34" charset="0"/>
              </a:rPr>
              <a:t>Uczęszczał do XLI Liceum Ogólnokształcącego im. Joachima Lelewela w Warszawie, </a:t>
            </a:r>
          </a:p>
          <a:p>
            <a:pPr marL="285750" indent="-285750" algn="l">
              <a:lnSpc>
                <a:spcPct val="90000"/>
              </a:lnSpc>
              <a:buFont typeface="Wingdings" panose="05000000000000000000" pitchFamily="2" charset="2"/>
              <a:buChar char="§"/>
            </a:pPr>
            <a:r>
              <a:rPr lang="pl-PL" dirty="0">
                <a:latin typeface="Calibri" panose="020F0502020204030204" pitchFamily="34" charset="0"/>
                <a:cs typeface="Calibri" panose="020F0502020204030204" pitchFamily="34" charset="0"/>
              </a:rPr>
              <a:t>ukończył XXXIX Liceum Ogólnokształcące im. Ludowego Lotnictwa Polskiego na Bielanach w Warszawie (1967),</a:t>
            </a:r>
          </a:p>
          <a:p>
            <a:pPr marL="285750" indent="-285750" algn="l">
              <a:lnSpc>
                <a:spcPct val="90000"/>
              </a:lnSpc>
              <a:buFont typeface="Wingdings" panose="05000000000000000000" pitchFamily="2" charset="2"/>
              <a:buChar char="§"/>
            </a:pPr>
            <a:r>
              <a:rPr lang="pl-PL" dirty="0">
                <a:latin typeface="Calibri" panose="020F0502020204030204" pitchFamily="34" charset="0"/>
                <a:cs typeface="Calibri" panose="020F0502020204030204" pitchFamily="34" charset="0"/>
              </a:rPr>
              <a:t>był absolwentem Wydziału Prawa i Administracji Uniwersytetu Warszawskiego,</a:t>
            </a:r>
          </a:p>
          <a:p>
            <a:pPr marL="285750" indent="-285750" algn="l">
              <a:lnSpc>
                <a:spcPct val="90000"/>
              </a:lnSpc>
              <a:buFont typeface="Wingdings" panose="05000000000000000000" pitchFamily="2" charset="2"/>
              <a:buChar char="§"/>
            </a:pPr>
            <a:r>
              <a:rPr lang="pl-PL" dirty="0">
                <a:latin typeface="Calibri" panose="020F0502020204030204" pitchFamily="34" charset="0"/>
                <a:cs typeface="Calibri" panose="020F0502020204030204" pitchFamily="34" charset="0"/>
              </a:rPr>
              <a:t>w</a:t>
            </a:r>
            <a:r>
              <a:rPr lang="pl-PL" dirty="0">
                <a:effectLst/>
                <a:latin typeface="Calibri" panose="020F0502020204030204" pitchFamily="34" charset="0"/>
                <a:cs typeface="Calibri" panose="020F0502020204030204" pitchFamily="34" charset="0"/>
              </a:rPr>
              <a:t> 1980 r. obronił doktorat z prawa pracy, a w 1990 r. uzyskał habilitację.</a:t>
            </a:r>
            <a:endParaRPr lang="pl-PL" dirty="0">
              <a:latin typeface="Calibri" panose="020F0502020204030204" pitchFamily="34" charset="0"/>
              <a:cs typeface="Calibri" panose="020F0502020204030204" pitchFamily="34" charset="0"/>
            </a:endParaRPr>
          </a:p>
          <a:p>
            <a:pPr>
              <a:lnSpc>
                <a:spcPct val="90000"/>
              </a:lnSpc>
            </a:pPr>
            <a:endParaRPr lang="pl-PL" sz="1400" dirty="0"/>
          </a:p>
        </p:txBody>
      </p:sp>
    </p:spTree>
    <p:extLst>
      <p:ext uri="{BB962C8B-B14F-4D97-AF65-F5344CB8AC3E}">
        <p14:creationId xmlns:p14="http://schemas.microsoft.com/office/powerpoint/2010/main" val="2538044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88490" y="542021"/>
            <a:ext cx="7756263" cy="1054250"/>
          </a:xfrm>
          <a:prstGeom prst="rect">
            <a:avLst/>
          </a:prstGeom>
        </p:spPr>
        <p:txBody>
          <a:bodyPr vert="horz" lIns="91440" tIns="45720" rIns="91440" bIns="45720" rtlCol="0" anchor="ctr">
            <a:normAutofit/>
          </a:bodyPr>
          <a:lstStyle/>
          <a:p>
            <a:pPr algn="ctr">
              <a:spcBef>
                <a:spcPct val="0"/>
              </a:spcBef>
              <a:spcAft>
                <a:spcPts val="600"/>
              </a:spcAft>
            </a:pPr>
            <a:r>
              <a:rPr lang="pl-PL" sz="4800" dirty="0">
                <a:solidFill>
                  <a:schemeClr val="tx2"/>
                </a:solidFill>
                <a:latin typeface="+mj-lt"/>
                <a:ea typeface="+mj-ea"/>
                <a:cs typeface="+mj-cs"/>
              </a:rPr>
              <a:t>Działalność polityczna</a:t>
            </a:r>
          </a:p>
        </p:txBody>
      </p:sp>
      <p:pic>
        <p:nvPicPr>
          <p:cNvPr id="5" name="Obraz 4" descr="Obraz zawierający tekst, osoba, mężczyzna, kostium&#10;&#10;Opis wygenerowany automatycznie">
            <a:extLst>
              <a:ext uri="{FF2B5EF4-FFF2-40B4-BE49-F238E27FC236}">
                <a16:creationId xmlns:a16="http://schemas.microsoft.com/office/drawing/2014/main" id="{A480E5B3-1031-C187-4502-53F051E2E4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05" r="18506" b="1"/>
          <a:stretch/>
        </p:blipFill>
        <p:spPr>
          <a:xfrm>
            <a:off x="685800" y="2240280"/>
            <a:ext cx="3803904" cy="3877056"/>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pole tekstowe 1"/>
          <p:cNvSpPr txBox="1"/>
          <p:nvPr/>
        </p:nvSpPr>
        <p:spPr>
          <a:xfrm>
            <a:off x="4645150" y="2240280"/>
            <a:ext cx="3887289" cy="4047564"/>
          </a:xfrm>
          <a:prstGeom prst="rect">
            <a:avLst/>
          </a:prstGeom>
        </p:spPr>
        <p:txBody>
          <a:bodyPr vert="horz" lIns="91440" tIns="45720" rIns="91440" bIns="45720" rtlCol="0">
            <a:normAutofit fontScale="92500" lnSpcReduction="10000"/>
          </a:bodyPr>
          <a:lstStyle/>
          <a:p>
            <a:pPr>
              <a:lnSpc>
                <a:spcPct val="90000"/>
              </a:lnSpc>
              <a:spcBef>
                <a:spcPct val="20000"/>
              </a:spcBef>
              <a:buClr>
                <a:schemeClr val="accent1"/>
              </a:buClr>
              <a:buFont typeface="Wingdings" pitchFamily="2" charset="2"/>
            </a:pPr>
            <a:r>
              <a:rPr lang="pl-PL" sz="1700" b="1" dirty="0">
                <a:solidFill>
                  <a:schemeClr val="tx1">
                    <a:lumMod val="85000"/>
                    <a:lumOff val="15000"/>
                  </a:schemeClr>
                </a:solidFill>
                <a:latin typeface="Calibri" panose="020F0502020204030204" pitchFamily="34" charset="0"/>
                <a:cs typeface="Calibri" panose="020F0502020204030204" pitchFamily="34" charset="0"/>
              </a:rPr>
              <a:t>Lech Kaczyński:</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działacz opozycji politycznej w okresie Polskiej Rzeczypospolitej Ludowej,</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Prezes Najwyższej Izby Kontroli w latach 1992–1995, </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minister sprawiedliwości i prokurator generalny w rządzie Jerzego Buzka w latach 2000–2001,</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prezydent miasta stołecznego Warszawy w latach 2002–2005,</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współzałożyciel partii Prawo i Sprawiedliwość i jej pierwszy prezes (2001–2003),</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senator I kadencji (1989–1991), </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poseł na Sejm I </a:t>
            </a:r>
            <a:r>
              <a:rPr lang="pl-PL" sz="1500" dirty="0" err="1">
                <a:solidFill>
                  <a:schemeClr val="tx1">
                    <a:lumMod val="85000"/>
                    <a:lumOff val="15000"/>
                  </a:schemeClr>
                </a:solidFill>
                <a:latin typeface="Calibri" panose="020F0502020204030204" pitchFamily="34" charset="0"/>
                <a:cs typeface="Calibri" panose="020F0502020204030204" pitchFamily="34" charset="0"/>
              </a:rPr>
              <a:t>i</a:t>
            </a:r>
            <a:r>
              <a:rPr lang="pl-PL" sz="1500" dirty="0">
                <a:solidFill>
                  <a:schemeClr val="tx1">
                    <a:lumMod val="85000"/>
                    <a:lumOff val="15000"/>
                  </a:schemeClr>
                </a:solidFill>
                <a:latin typeface="Calibri" panose="020F0502020204030204" pitchFamily="34" charset="0"/>
                <a:cs typeface="Calibri" panose="020F0502020204030204" pitchFamily="34" charset="0"/>
              </a:rPr>
              <a:t> IV kadencji (1991–1993, 2001–2002),</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doktor habilitowany nauk prawnych, </a:t>
            </a:r>
          </a:p>
          <a:p>
            <a:pPr marL="285750" indent="-285750">
              <a:lnSpc>
                <a:spcPct val="90000"/>
              </a:lnSpc>
              <a:spcBef>
                <a:spcPct val="20000"/>
              </a:spcBef>
              <a:buClr>
                <a:schemeClr val="accent1"/>
              </a:buClr>
              <a:buFont typeface="Wingdings" panose="05000000000000000000" pitchFamily="2" charset="2"/>
              <a:buChar char="§"/>
            </a:pPr>
            <a:r>
              <a:rPr lang="pl-PL" sz="1500" dirty="0">
                <a:solidFill>
                  <a:schemeClr val="tx1">
                    <a:lumMod val="85000"/>
                    <a:lumOff val="15000"/>
                  </a:schemeClr>
                </a:solidFill>
                <a:latin typeface="Calibri" panose="020F0502020204030204" pitchFamily="34" charset="0"/>
                <a:cs typeface="Calibri" panose="020F0502020204030204" pitchFamily="34" charset="0"/>
              </a:rPr>
              <a:t>profesor nadzwyczajny Uniwersytetu Kardynała Stefana Wyszyńskiego w Warszawie i Uniwersytetu Gdańskiego, specjalista w zakresie prawa pracy. </a:t>
            </a:r>
          </a:p>
          <a:p>
            <a:pPr>
              <a:lnSpc>
                <a:spcPct val="90000"/>
              </a:lnSpc>
              <a:spcBef>
                <a:spcPct val="20000"/>
              </a:spcBef>
              <a:buClr>
                <a:schemeClr val="accent1"/>
              </a:buClr>
              <a:buFont typeface="Wingdings" pitchFamily="2" charset="2"/>
            </a:pPr>
            <a:endParaRPr lang="pl-PL" sz="1100" dirty="0">
              <a:solidFill>
                <a:schemeClr val="tx1">
                  <a:lumMod val="85000"/>
                  <a:lumOff val="15000"/>
                </a:schemeClr>
              </a:solidFill>
            </a:endParaRPr>
          </a:p>
        </p:txBody>
      </p:sp>
    </p:spTree>
    <p:extLst>
      <p:ext uri="{BB962C8B-B14F-4D97-AF65-F5344CB8AC3E}">
        <p14:creationId xmlns:p14="http://schemas.microsoft.com/office/powerpoint/2010/main" val="695931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90040" y="1204857"/>
            <a:ext cx="7754713" cy="1576071"/>
          </a:xfrm>
        </p:spPr>
        <p:txBody>
          <a:bodyPr anchor="b">
            <a:normAutofit fontScale="90000"/>
          </a:bodyPr>
          <a:lstStyle/>
          <a:p>
            <a:pPr>
              <a:lnSpc>
                <a:spcPct val="90000"/>
              </a:lnSpc>
            </a:pPr>
            <a:br>
              <a:rPr lang="pl-PL" sz="4200" dirty="0"/>
            </a:br>
            <a:r>
              <a:rPr lang="pl-PL" sz="5600" dirty="0"/>
              <a:t>Tragiczna śmierć </a:t>
            </a:r>
            <a:br>
              <a:rPr lang="pl-PL" sz="4200" dirty="0"/>
            </a:br>
            <a:endParaRPr lang="pl-PL" sz="4200" dirty="0"/>
          </a:p>
        </p:txBody>
      </p:sp>
      <p:sp>
        <p:nvSpPr>
          <p:cNvPr id="2" name="Symbol zastępczy zawartości 1"/>
          <p:cNvSpPr>
            <a:spLocks noGrp="1"/>
          </p:cNvSpPr>
          <p:nvPr>
            <p:ph type="body" idx="1"/>
          </p:nvPr>
        </p:nvSpPr>
        <p:spPr>
          <a:xfrm>
            <a:off x="699248" y="3429000"/>
            <a:ext cx="7734747" cy="2736304"/>
          </a:xfrm>
        </p:spPr>
        <p:txBody>
          <a:bodyPr anchor="t">
            <a:normAutofit/>
          </a:bodyPr>
          <a:lstStyle/>
          <a:p>
            <a:pPr>
              <a:lnSpc>
                <a:spcPct val="90000"/>
              </a:lnSpc>
            </a:pPr>
            <a:endParaRPr lang="pl-PL" sz="1100" dirty="0"/>
          </a:p>
          <a:p>
            <a:pPr marL="285750" indent="-285750" algn="l">
              <a:lnSpc>
                <a:spcPct val="90000"/>
              </a:lnSpc>
              <a:buFont typeface="Wingdings" panose="05000000000000000000" pitchFamily="2" charset="2"/>
              <a:buChar char="§"/>
            </a:pPr>
            <a:r>
              <a:rPr lang="pl-PL" sz="1700" dirty="0">
                <a:latin typeface="Calibri" panose="020F0502020204030204" pitchFamily="34" charset="0"/>
                <a:cs typeface="Calibri" panose="020F0502020204030204" pitchFamily="34" charset="0"/>
              </a:rPr>
              <a:t>10 kwietnia 2010 roku prezydent wraz małżonką Marią i towarzyszącą mu delegacją, leciał do Katynia, gdzie wraz z przedstawicielami Rodzin Katyńskich, a także parlamentarzystami, duchownymi, kombatantami i żołnierzami,  miał złożyć hołd Polakom zamordowanym przez NKWD na mocy decyzji z 5 marca 1940 r. Biura Politycznego WK.                                                                                                                                                </a:t>
            </a:r>
            <a:r>
              <a:rPr lang="pl-PL" sz="1700" dirty="0">
                <a:effectLst/>
                <a:latin typeface="Calibri" panose="020F0502020204030204" pitchFamily="34" charset="0"/>
                <a:cs typeface="Calibri" panose="020F0502020204030204" pitchFamily="34" charset="0"/>
              </a:rPr>
              <a:t>Samolot rozbił się o godz. 8.56 w czasie podejścia do lądowania, kilkaset metrów od pasa startowego lotniska wojskowego </a:t>
            </a:r>
            <a:r>
              <a:rPr lang="pl-PL" sz="1700" dirty="0" err="1">
                <a:effectLst/>
                <a:latin typeface="Calibri" panose="020F0502020204030204" pitchFamily="34" charset="0"/>
                <a:cs typeface="Calibri" panose="020F0502020204030204" pitchFamily="34" charset="0"/>
              </a:rPr>
              <a:t>Siewiernyj</a:t>
            </a:r>
            <a:r>
              <a:rPr lang="pl-PL" sz="1700" dirty="0">
                <a:effectLst/>
                <a:latin typeface="Calibri" panose="020F0502020204030204" pitchFamily="34" charset="0"/>
                <a:cs typeface="Calibri" panose="020F0502020204030204" pitchFamily="34" charset="0"/>
              </a:rPr>
              <a:t>. </a:t>
            </a:r>
            <a:r>
              <a:rPr lang="pl-PL" sz="1700" dirty="0">
                <a:latin typeface="Calibri" panose="020F0502020204030204" pitchFamily="34" charset="0"/>
                <a:cs typeface="Calibri" panose="020F0502020204030204" pitchFamily="34" charset="0"/>
              </a:rPr>
              <a:t>W katastrofie zginęło 96 osób.</a:t>
            </a:r>
          </a:p>
          <a:p>
            <a:pPr marL="285750" indent="-285750" algn="l">
              <a:lnSpc>
                <a:spcPct val="90000"/>
              </a:lnSpc>
              <a:buFont typeface="Wingdings" panose="05000000000000000000" pitchFamily="2" charset="2"/>
              <a:buChar char="§"/>
            </a:pPr>
            <a:r>
              <a:rPr lang="pl-PL" sz="1700" dirty="0">
                <a:latin typeface="Calibri" panose="020F0502020204030204" pitchFamily="34" charset="0"/>
                <a:cs typeface="Calibri" panose="020F0502020204030204" pitchFamily="34" charset="0"/>
              </a:rPr>
              <a:t>18 kwietnia 2010 roku Para prezydencka spoczęła w podziemiach Katedry na Wawelu w Krakowie.</a:t>
            </a:r>
          </a:p>
          <a:p>
            <a:pPr>
              <a:lnSpc>
                <a:spcPct val="90000"/>
              </a:lnSpc>
            </a:pPr>
            <a:endParaRPr lang="pl-PL" sz="1100" dirty="0"/>
          </a:p>
        </p:txBody>
      </p:sp>
    </p:spTree>
    <p:extLst>
      <p:ext uri="{BB962C8B-B14F-4D97-AF65-F5344CB8AC3E}">
        <p14:creationId xmlns:p14="http://schemas.microsoft.com/office/powerpoint/2010/main" val="240578272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7756263" cy="4132981"/>
          </a:xfrm>
        </p:spPr>
        <p:txBody>
          <a:bodyPr>
            <a:noAutofit/>
          </a:bodyPr>
          <a:lstStyle/>
          <a:p>
            <a:r>
              <a:rPr lang="pl-PL" sz="1600" dirty="0">
                <a:effectLst/>
                <a:latin typeface="Calibri" panose="020F0502020204030204" pitchFamily="34" charset="0"/>
                <a:ea typeface="Times New Roman" panose="02020603050405020304" pitchFamily="18" charset="0"/>
                <a:cs typeface="Calibri" panose="020F0502020204030204" pitchFamily="34" charset="0"/>
              </a:rPr>
              <a:t>Złoty Łańcuch i Gwiazda Orderu Zasługi Zakonu Maltańskiego – nadany  przez Wielkiego Mistrza Zakonu Maltańskiego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Fra</a:t>
            </a:r>
            <a:r>
              <a:rPr lang="pl-PL" sz="1600" dirty="0">
                <a:effectLst/>
                <a:latin typeface="Calibri" panose="020F0502020204030204" pitchFamily="34" charset="0"/>
                <a:ea typeface="Times New Roman" panose="02020603050405020304" pitchFamily="18" charset="0"/>
                <a:cs typeface="Calibri" panose="020F0502020204030204" pitchFamily="34" charset="0"/>
              </a:rPr>
              <a:t> Andrew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Willoughby</a:t>
            </a:r>
            <a:r>
              <a:rPr lang="pl-PL" sz="1600" dirty="0">
                <a:effectLst/>
                <a:latin typeface="Calibri" panose="020F0502020204030204" pitchFamily="34" charset="0"/>
                <a:ea typeface="Times New Roman" panose="02020603050405020304" pitchFamily="18" charset="0"/>
                <a:cs typeface="Calibri" panose="020F0502020204030204" pitchFamily="34" charset="0"/>
              </a:rPr>
              <a:t>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Ninian</a:t>
            </a:r>
            <a:r>
              <a:rPr lang="pl-PL" sz="1600" dirty="0">
                <a:effectLst/>
                <a:latin typeface="Calibri" panose="020F0502020204030204" pitchFamily="34" charset="0"/>
                <a:ea typeface="Times New Roman" panose="02020603050405020304" pitchFamily="18" charset="0"/>
                <a:cs typeface="Calibri" panose="020F0502020204030204" pitchFamily="34" charset="0"/>
              </a:rPr>
              <a:t>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Bertie</a:t>
            </a:r>
            <a:r>
              <a:rPr lang="pl-PL" sz="1600" dirty="0">
                <a:effectLst/>
                <a:latin typeface="Calibri" panose="020F0502020204030204" pitchFamily="34" charset="0"/>
                <a:ea typeface="Times New Roman" panose="02020603050405020304" pitchFamily="18" charset="0"/>
                <a:cs typeface="Calibri" panose="020F0502020204030204" pitchFamily="34" charset="0"/>
              </a:rPr>
              <a:t>;</a:t>
            </a:r>
          </a:p>
          <a:p>
            <a:r>
              <a:rPr lang="pl-PL" sz="1600" dirty="0">
                <a:effectLst/>
                <a:latin typeface="Calibri" panose="020F0502020204030204" pitchFamily="34" charset="0"/>
                <a:ea typeface="Times New Roman" panose="02020603050405020304" pitchFamily="18" charset="0"/>
                <a:cs typeface="Calibri" panose="020F0502020204030204" pitchFamily="34" charset="0"/>
              </a:rPr>
              <a:t>Łańcuch Orderu Króla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Abdulaziza</a:t>
            </a:r>
            <a:r>
              <a:rPr lang="pl-PL" sz="1600" dirty="0">
                <a:effectLst/>
                <a:latin typeface="Calibri" panose="020F0502020204030204" pitchFamily="34" charset="0"/>
                <a:ea typeface="Times New Roman" panose="02020603050405020304" pitchFamily="18" charset="0"/>
                <a:cs typeface="Calibri" panose="020F0502020204030204" pitchFamily="34" charset="0"/>
              </a:rPr>
              <a:t> – nadany przez Króla Arabii Saudyjskiej Abdullaha Bin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Abdulaziza</a:t>
            </a:r>
            <a:r>
              <a:rPr lang="pl-PL" sz="1600" dirty="0">
                <a:effectLst/>
                <a:latin typeface="Calibri" panose="020F0502020204030204" pitchFamily="34" charset="0"/>
                <a:ea typeface="Times New Roman" panose="02020603050405020304" pitchFamily="18" charset="0"/>
                <a:cs typeface="Calibri" panose="020F0502020204030204" pitchFamily="34" charset="0"/>
              </a:rPr>
              <a:t> Al.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Sauda</a:t>
            </a:r>
            <a:r>
              <a:rPr lang="pl-PL" sz="1600"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Order Zwycięstwa Świętego Jerzego – nadany przez Prezydenta Republiki Gruzji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Micheila</a:t>
            </a:r>
            <a:r>
              <a:rPr lang="pl-PL" sz="1600" dirty="0">
                <a:effectLst/>
                <a:latin typeface="Calibri" panose="020F0502020204030204" pitchFamily="34" charset="0"/>
                <a:ea typeface="Times New Roman" panose="02020603050405020304" pitchFamily="18" charset="0"/>
                <a:cs typeface="Calibri" panose="020F0502020204030204" pitchFamily="34" charset="0"/>
              </a:rPr>
              <a:t> Saakaszwilego;</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Order Księcia Jarosława Mądrego I Stopnia – nadany przez Prezydenta Republiki Ukrainy Wiktora Juszczenko;</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Order Infanta Henryka z Wielką Wstęgą – nadany przez Prezydenta Republiki Portugalskiej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Anibala</a:t>
            </a:r>
            <a:r>
              <a:rPr lang="pl-PL" sz="1600" dirty="0">
                <a:effectLst/>
                <a:latin typeface="Calibri" panose="020F0502020204030204" pitchFamily="34" charset="0"/>
                <a:ea typeface="Times New Roman" panose="02020603050405020304" pitchFamily="18" charset="0"/>
                <a:cs typeface="Calibri" panose="020F0502020204030204" pitchFamily="34" charset="0"/>
              </a:rPr>
              <a:t> </a:t>
            </a:r>
            <a:r>
              <a:rPr lang="pl-PL" sz="1600" dirty="0" err="1">
                <a:effectLst/>
                <a:latin typeface="Calibri" panose="020F0502020204030204" pitchFamily="34" charset="0"/>
                <a:ea typeface="Times New Roman" panose="02020603050405020304" pitchFamily="18" charset="0"/>
                <a:cs typeface="Calibri" panose="020F0502020204030204" pitchFamily="34" charset="0"/>
              </a:rPr>
              <a:t>Cavaco</a:t>
            </a:r>
            <a:r>
              <a:rPr lang="pl-PL" sz="1600" dirty="0">
                <a:effectLst/>
                <a:latin typeface="Calibri" panose="020F0502020204030204" pitchFamily="34" charset="0"/>
                <a:ea typeface="Times New Roman" panose="02020603050405020304" pitchFamily="18" charset="0"/>
                <a:cs typeface="Calibri" panose="020F0502020204030204" pitchFamily="34" charset="0"/>
              </a:rPr>
              <a:t> Silva.</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Order Białego Podwójnego Krzyża I klasy – nadany przez Prezydenta Republiki Słowackiej Ivana Gašparoviča;</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Krzyż Wielki z Łańcuchem Orderu Republiki Węgierskiej;</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r>
              <a:rPr lang="pl-PL" sz="1600" dirty="0">
                <a:effectLst/>
                <a:latin typeface="Calibri" panose="020F0502020204030204" pitchFamily="34" charset="0"/>
                <a:ea typeface="Times New Roman" panose="02020603050405020304" pitchFamily="18" charset="0"/>
                <a:cs typeface="Calibri" panose="020F0502020204030204" pitchFamily="34" charset="0"/>
              </a:rPr>
              <a:t>Order Wielkiego Księcia Witolda I Klasy z Łańcuchem;</a:t>
            </a:r>
          </a:p>
          <a:p>
            <a:r>
              <a:rPr lang="pl-PL" sz="1600" dirty="0">
                <a:latin typeface="Calibri" panose="020F0502020204030204" pitchFamily="34" charset="0"/>
                <a:cs typeface="Calibri" panose="020F0502020204030204" pitchFamily="34" charset="0"/>
              </a:rPr>
              <a:t>Order imienia </a:t>
            </a:r>
            <a:r>
              <a:rPr lang="pl-PL" sz="1600" dirty="0" err="1">
                <a:latin typeface="Calibri" panose="020F0502020204030204" pitchFamily="34" charset="0"/>
                <a:cs typeface="Calibri" panose="020F0502020204030204" pitchFamily="34" charset="0"/>
              </a:rPr>
              <a:t>Gejdara</a:t>
            </a:r>
            <a:r>
              <a:rPr lang="pl-PL" sz="1600" dirty="0">
                <a:latin typeface="Calibri" panose="020F0502020204030204" pitchFamily="34" charset="0"/>
                <a:cs typeface="Calibri" panose="020F0502020204030204" pitchFamily="34" charset="0"/>
              </a:rPr>
              <a:t> </a:t>
            </a:r>
            <a:r>
              <a:rPr lang="pl-PL" sz="1600" dirty="0" err="1">
                <a:latin typeface="Calibri" panose="020F0502020204030204" pitchFamily="34" charset="0"/>
                <a:cs typeface="Calibri" panose="020F0502020204030204" pitchFamily="34" charset="0"/>
              </a:rPr>
              <a:t>Alijewa</a:t>
            </a:r>
            <a:r>
              <a:rPr lang="pl-PL" sz="1600" dirty="0">
                <a:latin typeface="Calibri" panose="020F0502020204030204" pitchFamily="34" charset="0"/>
                <a:cs typeface="Calibri" panose="020F0502020204030204" pitchFamily="34" charset="0"/>
              </a:rPr>
              <a:t>.</a:t>
            </a:r>
            <a:endParaRPr lang="pl-PL" sz="1600" dirty="0">
              <a:effectLst/>
              <a:latin typeface="Calibri" panose="020F0502020204030204" pitchFamily="34" charset="0"/>
              <a:ea typeface="Calibri" panose="020F0502020204030204" pitchFamily="34" charset="0"/>
              <a:cs typeface="Calibri" panose="020F0502020204030204" pitchFamily="34" charset="0"/>
            </a:endParaRPr>
          </a:p>
          <a:p>
            <a:endParaRPr lang="pl-PL" sz="1600" dirty="0">
              <a:latin typeface="Times New Roman" panose="02020603050405020304" pitchFamily="18" charset="0"/>
              <a:cs typeface="Times New Roman" panose="02020603050405020304" pitchFamily="18" charset="0"/>
            </a:endParaRPr>
          </a:p>
        </p:txBody>
      </p:sp>
      <p:sp>
        <p:nvSpPr>
          <p:cNvPr id="3" name="Tytuł 2"/>
          <p:cNvSpPr>
            <a:spLocks noGrp="1"/>
          </p:cNvSpPr>
          <p:nvPr>
            <p:ph type="title"/>
          </p:nvPr>
        </p:nvSpPr>
        <p:spPr>
          <a:xfrm>
            <a:off x="683568" y="836712"/>
            <a:ext cx="7756263" cy="1054250"/>
          </a:xfrm>
        </p:spPr>
        <p:txBody>
          <a:bodyPr/>
          <a:lstStyle/>
          <a:p>
            <a:r>
              <a:rPr lang="pl-PL" sz="4800" dirty="0">
                <a:latin typeface="Calibri" panose="020F0502020204030204" pitchFamily="34" charset="0"/>
                <a:cs typeface="Calibri" panose="020F0502020204030204" pitchFamily="34" charset="0"/>
              </a:rPr>
              <a:t>Ordery i odznaczenia zagraniczne</a:t>
            </a:r>
            <a:br>
              <a:rPr lang="pl-PL" b="1" dirty="0"/>
            </a:br>
            <a:endParaRPr lang="pl-PL" dirty="0"/>
          </a:p>
        </p:txBody>
      </p:sp>
    </p:spTree>
    <p:extLst>
      <p:ext uri="{BB962C8B-B14F-4D97-AF65-F5344CB8AC3E}">
        <p14:creationId xmlns:p14="http://schemas.microsoft.com/office/powerpoint/2010/main" val="3100899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90040" y="1204857"/>
            <a:ext cx="7754713" cy="1000007"/>
          </a:xfrm>
        </p:spPr>
        <p:txBody>
          <a:bodyPr anchor="b">
            <a:normAutofit/>
          </a:bodyPr>
          <a:lstStyle/>
          <a:p>
            <a:r>
              <a:rPr lang="pl-PL" sz="5000" dirty="0"/>
              <a:t>Obrady okrągłego stołu</a:t>
            </a:r>
          </a:p>
        </p:txBody>
      </p:sp>
      <p:sp>
        <p:nvSpPr>
          <p:cNvPr id="2" name="Symbol zastępczy zawartości 1"/>
          <p:cNvSpPr>
            <a:spLocks noGrp="1"/>
          </p:cNvSpPr>
          <p:nvPr>
            <p:ph type="body" idx="1"/>
          </p:nvPr>
        </p:nvSpPr>
        <p:spPr>
          <a:xfrm>
            <a:off x="714836" y="3392997"/>
            <a:ext cx="7734747" cy="2520280"/>
          </a:xfrm>
        </p:spPr>
        <p:txBody>
          <a:bodyPr anchor="t">
            <a:normAutofit/>
          </a:bodyPr>
          <a:lstStyle/>
          <a:p>
            <a:pPr>
              <a:lnSpc>
                <a:spcPct val="90000"/>
              </a:lnSpc>
            </a:pPr>
            <a:endParaRPr lang="pl-PL" sz="1100" dirty="0">
              <a:latin typeface="Calibri" panose="020F0502020204030204" pitchFamily="34" charset="0"/>
              <a:cs typeface="Calibri" panose="020F0502020204030204" pitchFamily="34" charset="0"/>
            </a:endParaRPr>
          </a:p>
          <a:p>
            <a:pPr marL="285750" indent="-285750" algn="l">
              <a:lnSpc>
                <a:spcPct val="90000"/>
              </a:lnSpc>
              <a:buFont typeface="Wingdings" panose="05000000000000000000" pitchFamily="2" charset="2"/>
              <a:buChar char="§"/>
            </a:pPr>
            <a:r>
              <a:rPr lang="pl-PL" sz="1700" dirty="0">
                <a:latin typeface="Calibri" panose="020F0502020204030204" pitchFamily="34" charset="0"/>
                <a:cs typeface="Calibri" panose="020F0502020204030204" pitchFamily="34" charset="0"/>
              </a:rPr>
              <a:t>Lech Kaczyński był  jednym z kilku najbardziej zaufanych współpracowników Lecha Wałęsy. Brał udział w obradach "okrągłego stołu" w zespole do spraw pluralizmu związkowego. </a:t>
            </a:r>
          </a:p>
          <a:p>
            <a:pPr marL="285750" indent="-285750" algn="l">
              <a:lnSpc>
                <a:spcPct val="90000"/>
              </a:lnSpc>
              <a:buFont typeface="Wingdings" panose="05000000000000000000" pitchFamily="2" charset="2"/>
              <a:buChar char="§"/>
            </a:pPr>
            <a:r>
              <a:rPr lang="pl-PL" sz="1700" dirty="0">
                <a:latin typeface="Calibri" panose="020F0502020204030204" pitchFamily="34" charset="0"/>
                <a:cs typeface="Calibri" panose="020F0502020204030204" pitchFamily="34" charset="0"/>
              </a:rPr>
              <a:t>Gospodarzem rozpoczętych 6 lutego 1989 r. obrad był gen. Czesław Kiszczak. Kształt  stołu miał symbolizować równość stron. Celem było wypracowanie kompromisu miedzy komunistyczną władzą a opozycją, dającego spokój polityczny i szanse na poprawę gospodarki.  Wydarzenie zakończyło się 5 kwietnia 1989 r . w Pałacu Namiestnikowskim. Okrągły Stół doprowadził do upadu komunizmu i powstania III RP.</a:t>
            </a:r>
          </a:p>
          <a:p>
            <a:pPr>
              <a:lnSpc>
                <a:spcPct val="90000"/>
              </a:lnSpc>
            </a:pPr>
            <a:endParaRPr lang="pl-PL" sz="1100" b="1" dirty="0"/>
          </a:p>
        </p:txBody>
      </p:sp>
    </p:spTree>
    <p:extLst>
      <p:ext uri="{BB962C8B-B14F-4D97-AF65-F5344CB8AC3E}">
        <p14:creationId xmlns:p14="http://schemas.microsoft.com/office/powerpoint/2010/main" val="346008144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AC3EA5A-111C-B24B-5A3B-2B6C3FC204E9}"/>
              </a:ext>
            </a:extLst>
          </p:cNvPr>
          <p:cNvSpPr>
            <a:spLocks noGrp="1"/>
          </p:cNvSpPr>
          <p:nvPr>
            <p:ph type="title"/>
          </p:nvPr>
        </p:nvSpPr>
        <p:spPr>
          <a:xfrm>
            <a:off x="688490" y="570156"/>
            <a:ext cx="7756263" cy="1054250"/>
          </a:xfrm>
        </p:spPr>
        <p:txBody>
          <a:bodyPr/>
          <a:lstStyle/>
          <a:p>
            <a:r>
              <a:rPr lang="pl-PL" sz="5000" dirty="0">
                <a:latin typeface="Calibri" panose="020F0502020204030204" pitchFamily="34" charset="0"/>
                <a:cs typeface="Calibri" panose="020F0502020204030204" pitchFamily="34" charset="0"/>
              </a:rPr>
              <a:t>Obrady okrągłego stołu</a:t>
            </a:r>
            <a:endParaRPr lang="en-US" sz="5000" dirty="0">
              <a:latin typeface="Calibri" panose="020F0502020204030204" pitchFamily="34" charset="0"/>
              <a:cs typeface="Calibri" panose="020F0502020204030204" pitchFamily="34" charset="0"/>
            </a:endParaRPr>
          </a:p>
        </p:txBody>
      </p:sp>
      <p:pic>
        <p:nvPicPr>
          <p:cNvPr id="7" name="Picture 2" descr="Kalendarium | dzieje.pl - Historia Polski">
            <a:extLst>
              <a:ext uri="{FF2B5EF4-FFF2-40B4-BE49-F238E27FC236}">
                <a16:creationId xmlns:a16="http://schemas.microsoft.com/office/drawing/2014/main" id="{1C94B1B6-A578-EA5C-D7B9-45AF1D572B1E}"/>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7691" r="18658" b="-1"/>
          <a:stretch/>
        </p:blipFill>
        <p:spPr bwMode="auto">
          <a:xfrm>
            <a:off x="685800" y="2240280"/>
            <a:ext cx="3803904" cy="387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Symbol zastępczy zawartości 9" descr="Obraz zawierający osoba, wewnątrz, osoby, grupa&#10;&#10;Opis wygenerowany automatycznie">
            <a:extLst>
              <a:ext uri="{FF2B5EF4-FFF2-40B4-BE49-F238E27FC236}">
                <a16:creationId xmlns:a16="http://schemas.microsoft.com/office/drawing/2014/main" id="{2FDC377E-FE94-FF3D-95C6-F643C6B66388}"/>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771" y="2240279"/>
            <a:ext cx="3803904" cy="3877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580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34579" y="1678195"/>
            <a:ext cx="3422483" cy="1390765"/>
          </a:xfrm>
        </p:spPr>
        <p:txBody>
          <a:bodyPr anchor="b">
            <a:noAutofit/>
          </a:bodyPr>
          <a:lstStyle/>
          <a:p>
            <a:r>
              <a:rPr lang="pl-PL" sz="4400" dirty="0">
                <a:latin typeface="Calibri" panose="020F0502020204030204" pitchFamily="34" charset="0"/>
                <a:cs typeface="Calibri" panose="020F0502020204030204" pitchFamily="34" charset="0"/>
              </a:rPr>
              <a:t>Wybory prezydenckie</a:t>
            </a:r>
          </a:p>
        </p:txBody>
      </p:sp>
      <p:sp>
        <p:nvSpPr>
          <p:cNvPr id="3" name="Symbol zastępczy zawartości 2"/>
          <p:cNvSpPr>
            <a:spLocks noGrp="1"/>
          </p:cNvSpPr>
          <p:nvPr>
            <p:ph idx="1"/>
          </p:nvPr>
        </p:nvSpPr>
        <p:spPr>
          <a:xfrm>
            <a:off x="692001" y="559398"/>
            <a:ext cx="4116667" cy="5566765"/>
          </a:xfrm>
        </p:spPr>
        <p:txBody>
          <a:bodyPr anchor="ctr">
            <a:normAutofit lnSpcReduction="10000"/>
          </a:bodyPr>
          <a:lstStyle/>
          <a:p>
            <a:pPr marL="0" indent="0">
              <a:lnSpc>
                <a:spcPct val="90000"/>
              </a:lnSpc>
              <a:buNone/>
            </a:pPr>
            <a:endParaRPr lang="pl-PL" sz="1500" dirty="0"/>
          </a:p>
          <a:p>
            <a:pPr>
              <a:lnSpc>
                <a:spcPct val="90000"/>
              </a:lnSpc>
            </a:pPr>
            <a:r>
              <a:rPr lang="pl-PL" sz="2000" dirty="0">
                <a:latin typeface="Calibri" panose="020F0502020204030204" pitchFamily="34" charset="0"/>
                <a:cs typeface="Calibri" panose="020F0502020204030204" pitchFamily="34" charset="0"/>
              </a:rPr>
              <a:t>23 października 2005 roku, po otrzymaniu 54,04% głosów,     Lech Kaczyński wygrał wybory prezydenckie.</a:t>
            </a:r>
          </a:p>
          <a:p>
            <a:pPr>
              <a:lnSpc>
                <a:spcPct val="90000"/>
              </a:lnSpc>
            </a:pPr>
            <a:r>
              <a:rPr lang="pl-PL" sz="2000" dirty="0">
                <a:latin typeface="Calibri" panose="020F0502020204030204" pitchFamily="34" charset="0"/>
                <a:cs typeface="Calibri" panose="020F0502020204030204" pitchFamily="34" charset="0"/>
              </a:rPr>
              <a:t>Urząd objął 23 grudnia 2005 roku, składając przysięgę przed Zgromadzeniem  Narodowym.</a:t>
            </a:r>
          </a:p>
          <a:p>
            <a:pPr>
              <a:lnSpc>
                <a:spcPct val="90000"/>
              </a:lnSpc>
            </a:pPr>
            <a:r>
              <a:rPr lang="pl-PL" sz="2000" dirty="0">
                <a:latin typeface="Calibri" panose="020F0502020204030204" pitchFamily="34" charset="0"/>
                <a:cs typeface="Calibri" panose="020F0502020204030204" pitchFamily="34" charset="0"/>
              </a:rPr>
              <a:t>Filary prezydentury Lecha Kaczyńskiego:</a:t>
            </a:r>
          </a:p>
          <a:p>
            <a:pPr>
              <a:lnSpc>
                <a:spcPct val="90000"/>
              </a:lnSpc>
              <a:buFont typeface="Wingdings" panose="05000000000000000000" pitchFamily="2" charset="2"/>
              <a:buChar char="§"/>
            </a:pPr>
            <a:r>
              <a:rPr lang="pl-PL" sz="2000" dirty="0">
                <a:latin typeface="Calibri" panose="020F0502020204030204" pitchFamily="34" charset="0"/>
                <a:cs typeface="Calibri" panose="020F0502020204030204" pitchFamily="34" charset="0"/>
              </a:rPr>
              <a:t>silna Polska oparta na historycznej pamięci, aktywnie i suwerennie działająca na arenie międzynarodowej</a:t>
            </a:r>
            <a:r>
              <a:rPr lang="pl-PL" sz="1600" dirty="0">
                <a:latin typeface="Calibri" panose="020F0502020204030204" pitchFamily="34" charset="0"/>
                <a:cs typeface="Calibri" panose="020F0502020204030204" pitchFamily="34" charset="0"/>
              </a:rPr>
              <a:t>.</a:t>
            </a:r>
          </a:p>
          <a:p>
            <a:pPr marL="0" indent="0">
              <a:lnSpc>
                <a:spcPct val="90000"/>
              </a:lnSpc>
              <a:buNone/>
            </a:pPr>
            <a:endParaRPr lang="pl-PL" sz="1500" dirty="0">
              <a:latin typeface="Times New Roman" panose="02020603050405020304" pitchFamily="18" charset="0"/>
              <a:cs typeface="Times New Roman" panose="02020603050405020304" pitchFamily="18" charset="0"/>
            </a:endParaRPr>
          </a:p>
          <a:p>
            <a:pPr marL="0" indent="0">
              <a:lnSpc>
                <a:spcPct val="90000"/>
              </a:lnSpc>
              <a:buNone/>
            </a:pPr>
            <a:endParaRPr lang="pl-PL" sz="1500" dirty="0">
              <a:latin typeface="Times New Roman" panose="02020603050405020304" pitchFamily="18" charset="0"/>
              <a:cs typeface="Times New Roman" panose="02020603050405020304" pitchFamily="18" charset="0"/>
            </a:endParaRPr>
          </a:p>
          <a:p>
            <a:pPr marL="0" indent="0">
              <a:lnSpc>
                <a:spcPct val="90000"/>
              </a:lnSpc>
              <a:buNone/>
            </a:pPr>
            <a:endParaRPr lang="pl-PL" sz="1500" dirty="0">
              <a:latin typeface="Times New Roman" panose="02020603050405020304" pitchFamily="18" charset="0"/>
              <a:cs typeface="Times New Roman" panose="02020603050405020304" pitchFamily="18" charset="0"/>
            </a:endParaRPr>
          </a:p>
          <a:p>
            <a:pPr marL="0" indent="0">
              <a:lnSpc>
                <a:spcPct val="90000"/>
              </a:lnSpc>
              <a:buNone/>
            </a:pPr>
            <a:endParaRPr lang="pl-PL" sz="1500" dirty="0">
              <a:latin typeface="Calibri" panose="020F0502020204030204" pitchFamily="34" charset="0"/>
              <a:cs typeface="Calibri" panose="020F0502020204030204" pitchFamily="34" charset="0"/>
            </a:endParaRPr>
          </a:p>
          <a:p>
            <a:pPr marL="0" indent="0" algn="r">
              <a:lnSpc>
                <a:spcPct val="90000"/>
              </a:lnSpc>
              <a:buNone/>
            </a:pPr>
            <a:r>
              <a:rPr lang="pl-PL" sz="1200" dirty="0">
                <a:latin typeface="Calibri" panose="020F0502020204030204" pitchFamily="34" charset="0"/>
                <a:cs typeface="Calibri" panose="020F0502020204030204" pitchFamily="34" charset="0"/>
              </a:rPr>
              <a:t>                                        Zaprzysiężenie Lecha Kaczyńskiego przed  Zgromadzeniem Narodowym 23.12.2005. </a:t>
            </a:r>
          </a:p>
          <a:p>
            <a:pPr marL="0" indent="0" algn="r">
              <a:lnSpc>
                <a:spcPct val="90000"/>
              </a:lnSpc>
              <a:buNone/>
            </a:pPr>
            <a:r>
              <a:rPr lang="pl-PL" sz="1200" dirty="0">
                <a:latin typeface="Calibri" panose="020F0502020204030204" pitchFamily="34" charset="0"/>
                <a:cs typeface="Calibri" panose="020F0502020204030204" pitchFamily="34" charset="0"/>
              </a:rPr>
              <a:t>Fot.: The oryginał </a:t>
            </a:r>
            <a:r>
              <a:rPr lang="pl-PL" sz="1200" dirty="0" err="1">
                <a:latin typeface="Calibri" panose="020F0502020204030204" pitchFamily="34" charset="0"/>
                <a:cs typeface="Calibri" panose="020F0502020204030204" pitchFamily="34" charset="0"/>
              </a:rPr>
              <a:t>uploader</a:t>
            </a:r>
            <a:r>
              <a:rPr lang="pl-PL" sz="1200" dirty="0">
                <a:latin typeface="Calibri" panose="020F0502020204030204" pitchFamily="34" charset="0"/>
                <a:cs typeface="Calibri" panose="020F0502020204030204" pitchFamily="34" charset="0"/>
              </a:rPr>
              <a:t> was </a:t>
            </a:r>
            <a:r>
              <a:rPr lang="pl-PL" sz="1200" dirty="0" err="1">
                <a:latin typeface="Calibri" panose="020F0502020204030204" pitchFamily="34" charset="0"/>
                <a:cs typeface="Calibri" panose="020F0502020204030204" pitchFamily="34" charset="0"/>
              </a:rPr>
              <a:t>Palladinus</a:t>
            </a:r>
            <a:r>
              <a:rPr lang="pl-PL" sz="1200" dirty="0">
                <a:latin typeface="Calibri" panose="020F0502020204030204" pitchFamily="34" charset="0"/>
                <a:cs typeface="Calibri" panose="020F0502020204030204" pitchFamily="34" charset="0"/>
              </a:rPr>
              <a:t> </a:t>
            </a:r>
            <a:r>
              <a:rPr lang="pl-PL" sz="1200" dirty="0" err="1">
                <a:latin typeface="Calibri" panose="020F0502020204030204" pitchFamily="34" charset="0"/>
                <a:cs typeface="Calibri" panose="020F0502020204030204" pitchFamily="34" charset="0"/>
              </a:rPr>
              <a:t>at</a:t>
            </a:r>
            <a:r>
              <a:rPr lang="pl-PL" sz="1200" dirty="0">
                <a:latin typeface="Calibri" panose="020F0502020204030204" pitchFamily="34" charset="0"/>
                <a:cs typeface="Calibri" panose="020F0502020204030204" pitchFamily="34" charset="0"/>
              </a:rPr>
              <a:t> </a:t>
            </a:r>
            <a:r>
              <a:rPr lang="pl-PL" sz="1200" dirty="0" err="1">
                <a:latin typeface="Calibri" panose="020F0502020204030204" pitchFamily="34" charset="0"/>
                <a:cs typeface="Calibri" panose="020F0502020204030204" pitchFamily="34" charset="0"/>
              </a:rPr>
              <a:t>Polish</a:t>
            </a:r>
            <a:r>
              <a:rPr lang="pl-PL" sz="1200" dirty="0">
                <a:latin typeface="Calibri" panose="020F0502020204030204" pitchFamily="34" charset="0"/>
                <a:cs typeface="Calibri" panose="020F0502020204030204" pitchFamily="34" charset="0"/>
              </a:rPr>
              <a:t> Wikipedia </a:t>
            </a:r>
          </a:p>
          <a:p>
            <a:pPr marL="0" indent="0">
              <a:lnSpc>
                <a:spcPct val="90000"/>
              </a:lnSpc>
              <a:buNone/>
            </a:pPr>
            <a:r>
              <a:rPr lang="pl-PL" sz="1500" dirty="0">
                <a:latin typeface="Calibri" panose="020F0502020204030204" pitchFamily="34" charset="0"/>
                <a:cs typeface="Calibri" panose="020F0502020204030204" pitchFamily="34" charset="0"/>
              </a:rPr>
              <a:t> </a:t>
            </a:r>
          </a:p>
        </p:txBody>
      </p:sp>
      <p:sp>
        <p:nvSpPr>
          <p:cNvPr id="8" name="Text Placeholder 3">
            <a:extLst>
              <a:ext uri="{FF2B5EF4-FFF2-40B4-BE49-F238E27FC236}">
                <a16:creationId xmlns:a16="http://schemas.microsoft.com/office/drawing/2014/main" id="{557E73E2-A64E-468F-04C2-0DBD482B0A0F}"/>
              </a:ext>
            </a:extLst>
          </p:cNvPr>
          <p:cNvSpPr>
            <a:spLocks noGrp="1"/>
          </p:cNvSpPr>
          <p:nvPr>
            <p:ph type="body" sz="half" idx="2"/>
          </p:nvPr>
        </p:nvSpPr>
        <p:spPr>
          <a:xfrm>
            <a:off x="5034579" y="3603812"/>
            <a:ext cx="3411725" cy="2517289"/>
          </a:xfrm>
        </p:spPr>
        <p:txBody>
          <a:bodyPr/>
          <a:lstStyle/>
          <a:p>
            <a:endParaRPr lang="en-US" dirty="0"/>
          </a:p>
        </p:txBody>
      </p:sp>
      <p:pic>
        <p:nvPicPr>
          <p:cNvPr id="11" name="Obraz 10" descr="Zaprzysiężenie Lecha Kaczyńskiego przed Zgromadzeniem Narodowym 23.12.2005. Fot.: The original uploader was Palladinus at Polish Wikipedia">
            <a:extLst>
              <a:ext uri="{FF2B5EF4-FFF2-40B4-BE49-F238E27FC236}">
                <a16:creationId xmlns:a16="http://schemas.microsoft.com/office/drawing/2014/main" id="{CD88D884-A67D-E559-A2D2-438986588083}"/>
              </a:ext>
            </a:extLst>
          </p:cNvPr>
          <p:cNvPicPr>
            <a:picLocks noChangeAspect="1"/>
          </p:cNvPicPr>
          <p:nvPr/>
        </p:nvPicPr>
        <p:blipFill rotWithShape="1">
          <a:blip r:embed="rId3">
            <a:extLst>
              <a:ext uri="{28A0092B-C50C-407E-A947-70E740481C1C}">
                <a14:useLocalDpi xmlns:a14="http://schemas.microsoft.com/office/drawing/2010/main" val="0"/>
              </a:ext>
            </a:extLst>
          </a:blip>
          <a:srcRect l="14811" r="7924" b="-1"/>
          <a:stretch/>
        </p:blipFill>
        <p:spPr bwMode="auto">
          <a:xfrm>
            <a:off x="5034579" y="3356992"/>
            <a:ext cx="3422483" cy="281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62605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916</TotalTime>
  <Words>1606</Words>
  <Application>Microsoft Office PowerPoint</Application>
  <PresentationFormat>Pokaz na ekranie (4:3)</PresentationFormat>
  <Paragraphs>131</Paragraphs>
  <Slides>18</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Book Antiqua</vt:lpstr>
      <vt:lpstr>Calibri</vt:lpstr>
      <vt:lpstr>Times New Roman</vt:lpstr>
      <vt:lpstr>Wingdings</vt:lpstr>
      <vt:lpstr>Twarda oprawa</vt:lpstr>
      <vt:lpstr> Polityk przyszłości  Lech Kaczyński na tle historii współczesnej</vt:lpstr>
      <vt:lpstr>Życiorys</vt:lpstr>
      <vt:lpstr>Wykształcenie</vt:lpstr>
      <vt:lpstr>Prezentacja programu PowerPoint</vt:lpstr>
      <vt:lpstr> Tragiczna śmierć  </vt:lpstr>
      <vt:lpstr>Ordery i odznaczenia zagraniczne </vt:lpstr>
      <vt:lpstr>Obrady okrągłego stołu</vt:lpstr>
      <vt:lpstr>Obrady okrągłego stołu</vt:lpstr>
      <vt:lpstr>Wybory prezydenckie</vt:lpstr>
      <vt:lpstr>Podróż prezydenta do Gruzji</vt:lpstr>
      <vt:lpstr>,,Ten dzień zmienił  historię Gruzji”                                                                                                                    Ekatarina Beruashvili</vt:lpstr>
      <vt:lpstr>Traktat lizboński</vt:lpstr>
      <vt:lpstr>Prezydent Lech Kaczyński na Ukrainie</vt:lpstr>
      <vt:lpstr> Wizyta na Ukrainie  </vt:lpstr>
      <vt:lpstr>Polityka przywracania pamięci</vt:lpstr>
      <vt:lpstr>  Pamięć i szacunek dla przodków fundamentem wspólnoty narodowej </vt:lpstr>
      <vt:lpstr>Bibliografia</vt:lpstr>
      <vt:lpstr>C.D.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Lech Kaczyński na tle historii współczesnej</dc:title>
  <dc:creator>Użytkownik systemu Windows</dc:creator>
  <cp:lastModifiedBy>Mariola Chojnowska</cp:lastModifiedBy>
  <cp:revision>40</cp:revision>
  <dcterms:created xsi:type="dcterms:W3CDTF">2022-05-22T18:38:06Z</dcterms:created>
  <dcterms:modified xsi:type="dcterms:W3CDTF">2022-05-30T16:45:16Z</dcterms:modified>
</cp:coreProperties>
</file>