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56" r:id="rId5"/>
    <p:sldId id="276" r:id="rId6"/>
    <p:sldId id="257" r:id="rId7"/>
    <p:sldId id="258" r:id="rId8"/>
    <p:sldId id="259" r:id="rId9"/>
    <p:sldId id="260" r:id="rId10"/>
    <p:sldId id="264" r:id="rId11"/>
    <p:sldId id="265" r:id="rId12"/>
    <p:sldId id="266" r:id="rId13"/>
    <p:sldId id="267" r:id="rId14"/>
    <p:sldId id="272" r:id="rId15"/>
    <p:sldId id="268" r:id="rId16"/>
    <p:sldId id="269" r:id="rId17"/>
    <p:sldId id="270" r:id="rId18"/>
    <p:sldId id="271" r:id="rId19"/>
    <p:sldId id="27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11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58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65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40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405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868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90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96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85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9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93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BEB99-23F3-4124-B6DE-6CD43B3B886B}" type="datetimeFigureOut">
              <a:rPr lang="pl-PL" smtClean="0"/>
              <a:t>14.04.2021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836C1-6D25-4FE3-950F-464FB96A5A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29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68" y="836712"/>
            <a:ext cx="6924136" cy="38227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>
            <a:noAutofit/>
          </a:bodyPr>
          <a:lstStyle/>
          <a:p>
            <a:pPr algn="just"/>
            <a:r>
              <a:rPr lang="pl-PL" sz="8800" b="1" dirty="0" smtClean="0"/>
              <a:t/>
            </a:r>
            <a:br>
              <a:rPr lang="pl-PL" sz="8800" b="1" dirty="0" smtClean="0"/>
            </a:br>
            <a:r>
              <a:rPr lang="pl-PL" sz="8800" b="1" dirty="0"/>
              <a:t/>
            </a:r>
            <a:br>
              <a:rPr lang="pl-PL" sz="8800" b="1" dirty="0"/>
            </a:br>
            <a:r>
              <a:rPr lang="pl-PL" sz="8800" b="1" dirty="0" smtClean="0"/>
              <a:t/>
            </a:r>
            <a:br>
              <a:rPr lang="pl-PL" sz="8800" b="1" dirty="0" smtClean="0"/>
            </a:br>
            <a:r>
              <a:rPr lang="pl-PL" sz="8800" b="1" dirty="0"/>
              <a:t/>
            </a:r>
            <a:br>
              <a:rPr lang="pl-PL" sz="8800" b="1" dirty="0"/>
            </a:br>
            <a:r>
              <a:rPr lang="pl-PL" sz="8800" b="1" dirty="0" smtClean="0"/>
              <a:t>      </a:t>
            </a:r>
            <a:r>
              <a:rPr lang="pl-PL" b="1" dirty="0" smtClean="0"/>
              <a:t>Wycieczka do Wrocławia</a:t>
            </a:r>
            <a:endParaRPr lang="pl-PL" sz="8800" b="1" dirty="0"/>
          </a:p>
        </p:txBody>
      </p:sp>
    </p:spTree>
    <p:extLst>
      <p:ext uri="{BB962C8B-B14F-4D97-AF65-F5344CB8AC3E}">
        <p14:creationId xmlns:p14="http://schemas.microsoft.com/office/powerpoint/2010/main" val="111060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Hala Stulecia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457200" y="1417638"/>
            <a:ext cx="3949193" cy="4747666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pl-PL" sz="5000" dirty="0">
                <a:solidFill>
                  <a:srgbClr val="002060"/>
                </a:solidFill>
              </a:rPr>
              <a:t>Ukończona w 1913 roku, mogąca pomieścić 10 tysięcy </a:t>
            </a:r>
            <a:r>
              <a:rPr lang="pl-PL" sz="5000" dirty="0" smtClean="0">
                <a:solidFill>
                  <a:srgbClr val="002060"/>
                </a:solidFill>
              </a:rPr>
              <a:t>ludzi.</a:t>
            </a:r>
          </a:p>
          <a:p>
            <a:pPr marL="0" indent="0" algn="just">
              <a:buNone/>
            </a:pPr>
            <a:r>
              <a:rPr lang="pl-PL" sz="5000" dirty="0" smtClean="0">
                <a:solidFill>
                  <a:srgbClr val="002060"/>
                </a:solidFill>
              </a:rPr>
              <a:t>Hala </a:t>
            </a:r>
            <a:r>
              <a:rPr lang="pl-PL" sz="5000" dirty="0">
                <a:solidFill>
                  <a:srgbClr val="002060"/>
                </a:solidFill>
              </a:rPr>
              <a:t>Stulecia we Wrocławiu to architektoniczny symbol miasta. Położona w Parku Szczytnickim, wielokrotnie pojawiała się na kartach kryminałów kultowego pisarza Marka Krajewskiego, od 2006 figuruje na liście światowego dziedzictwa UNESCO. Dziś w jej wnętrzach odbywają się największe wydarzenia we Wrocławiu, takie jak wystawy, targi oraz koncerty</a:t>
            </a:r>
            <a:r>
              <a:rPr lang="pl-PL" sz="5000" dirty="0" smtClean="0">
                <a:solidFill>
                  <a:srgbClr val="002060"/>
                </a:solidFill>
              </a:rPr>
              <a:t>.</a:t>
            </a:r>
            <a:endParaRPr lang="pl-PL" sz="5000" dirty="0">
              <a:solidFill>
                <a:srgbClr val="002060"/>
              </a:solidFill>
            </a:endParaRPr>
          </a:p>
          <a:p>
            <a:pPr algn="just"/>
            <a:r>
              <a:rPr lang="pl-PL" sz="5000" dirty="0" smtClean="0">
                <a:solidFill>
                  <a:srgbClr val="002060"/>
                </a:solidFill>
              </a:rPr>
              <a:t>Koszt wejściówki : 12zł</a:t>
            </a:r>
          </a:p>
          <a:p>
            <a:pPr algn="just"/>
            <a:r>
              <a:rPr lang="pl-PL" sz="5000" dirty="0" smtClean="0">
                <a:solidFill>
                  <a:srgbClr val="002060"/>
                </a:solidFill>
              </a:rPr>
              <a:t>Praca przewodnika: 30zł</a:t>
            </a:r>
          </a:p>
          <a:p>
            <a:pPr algn="just"/>
            <a:endParaRPr lang="pl-PL" dirty="0"/>
          </a:p>
        </p:txBody>
      </p:sp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93" y="1625817"/>
            <a:ext cx="4267048" cy="31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7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MUZEUM NARODOWE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Wrocławskie Muzeum Narodowe w swoim murach skrywa stałe ekspozycje malarstwa i rzeźby poświęcone sztuce śląskiej, polskiej i europejskiej, a od roku 2012 również dzieła z Bliskiego i Dalekiego Wschodu</a:t>
            </a:r>
            <a:r>
              <a:rPr lang="pl-PL" sz="2400" dirty="0" smtClean="0">
                <a:solidFill>
                  <a:srgbClr val="002060"/>
                </a:solidFill>
              </a:rPr>
              <a:t>.</a:t>
            </a:r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>
                <a:solidFill>
                  <a:srgbClr val="002060"/>
                </a:solidFill>
              </a:rPr>
              <a:t>Koszt </a:t>
            </a:r>
            <a:r>
              <a:rPr lang="pl-PL" sz="2400" dirty="0" smtClean="0">
                <a:solidFill>
                  <a:srgbClr val="002060"/>
                </a:solidFill>
              </a:rPr>
              <a:t>wejściówki: </a:t>
            </a:r>
            <a:r>
              <a:rPr lang="pl-PL" sz="2400" dirty="0">
                <a:solidFill>
                  <a:srgbClr val="002060"/>
                </a:solidFill>
              </a:rPr>
              <a:t>3zł</a:t>
            </a:r>
          </a:p>
          <a:p>
            <a:r>
              <a:rPr lang="pl-PL" sz="2400" dirty="0">
                <a:solidFill>
                  <a:srgbClr val="002060"/>
                </a:solidFill>
              </a:rPr>
              <a:t>Praca przewodnika: 20zł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632" y="3210437"/>
            <a:ext cx="4647432" cy="30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Rynek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	</a:t>
            </a:r>
            <a:r>
              <a:rPr lang="pl-PL" dirty="0" smtClean="0">
                <a:solidFill>
                  <a:srgbClr val="002060"/>
                </a:solidFill>
              </a:rPr>
              <a:t>To </a:t>
            </a:r>
            <a:r>
              <a:rPr lang="pl-PL" dirty="0">
                <a:solidFill>
                  <a:srgbClr val="002060"/>
                </a:solidFill>
              </a:rPr>
              <a:t>serce Wrocławia, tętniące życiem o każdej porze dnia i nocy. W jego centrum znajdują się Sukiennice i gmach ratusza, będący unikatowym w skali Europy zabytkiem architektury gotyckiej i renesansowej. W budynku ratusza, dawnej siedzibie władz miasta, mieści się obecnie Muzeum Sztuki Mieszczańskiej. Przed jego wschodnią fasadą stoi wierna kopia średniowiecznego pręgierza, przed zachodnią – pomnik poety Aleksandra Fredry. Rynek z czterech stron otaczają piękne mieszczańskie kamienice. Z Rynku już niedaleko do kolejnej atrakcji – Nadodrza. Dawna dzielnica rzemieślników od kilku lat pięknieje i kusi turystów niepowtarzalną atmosferą</a:t>
            </a:r>
            <a:r>
              <a:rPr lang="pl-PL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pl-PL" dirty="0" smtClean="0">
              <a:solidFill>
                <a:srgbClr val="002060"/>
              </a:solidFill>
            </a:endParaRPr>
          </a:p>
          <a:p>
            <a:r>
              <a:rPr lang="pl-PL" dirty="0" smtClean="0">
                <a:solidFill>
                  <a:srgbClr val="002060"/>
                </a:solidFill>
              </a:rPr>
              <a:t>Koszt wejściówek: 0 zł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Praca przewodnika: 20 zł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933056"/>
            <a:ext cx="354987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8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Panorama Racławicka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 smtClean="0"/>
              <a:t> </a:t>
            </a:r>
            <a:r>
              <a:rPr lang="pl-PL" sz="2200" dirty="0" smtClean="0"/>
              <a:t>	</a:t>
            </a:r>
            <a:r>
              <a:rPr lang="pl-PL" sz="2200" dirty="0" smtClean="0">
                <a:solidFill>
                  <a:srgbClr val="002060"/>
                </a:solidFill>
              </a:rPr>
              <a:t>A</a:t>
            </a:r>
            <a:r>
              <a:rPr lang="pl-PL" sz="2200" dirty="0" smtClean="0">
                <a:solidFill>
                  <a:srgbClr val="002060"/>
                </a:solidFill>
              </a:rPr>
              <a:t>utorstwa </a:t>
            </a:r>
            <a:r>
              <a:rPr lang="pl-PL" sz="2200" dirty="0">
                <a:solidFill>
                  <a:srgbClr val="002060"/>
                </a:solidFill>
              </a:rPr>
              <a:t>Jana Styki i Wojciecha Kossaka, jest unikatowym przedstawieniem bitwy pod Racławicami z 4 kwietnia 1794 r., upamiętniającym 100. rocznicę insurekcji kościuszkowskiej</a:t>
            </a:r>
            <a:r>
              <a:rPr lang="pl-PL" sz="2200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2200" dirty="0" smtClean="0">
                <a:solidFill>
                  <a:srgbClr val="002060"/>
                </a:solidFill>
              </a:rPr>
              <a:t> </a:t>
            </a:r>
            <a:r>
              <a:rPr lang="pl-PL" sz="2200" dirty="0">
                <a:solidFill>
                  <a:srgbClr val="002060"/>
                </a:solidFill>
              </a:rPr>
              <a:t>Dzieło o wymiarach 15 x 114 m zostało umieszczone w specjalnie zbudowanej rotundzie, dzięki zespoleniu zabiegów malarskich (specjalna perspektywa) i technicznych (oświetlenie, sztuczny teren, zaciemnione, kręte podejście), widzowie mogą uczestniczyć w niecodziennym spektaklu złudzeń</a:t>
            </a:r>
            <a:r>
              <a:rPr lang="pl-PL" sz="2200" dirty="0" smtClean="0">
                <a:solidFill>
                  <a:srgbClr val="002060"/>
                </a:solidFill>
              </a:rPr>
              <a:t>.</a:t>
            </a:r>
          </a:p>
          <a:p>
            <a:endParaRPr lang="pl-PL" sz="2200" dirty="0">
              <a:solidFill>
                <a:srgbClr val="002060"/>
              </a:solidFill>
            </a:endParaRPr>
          </a:p>
          <a:p>
            <a:r>
              <a:rPr lang="pl-PL" dirty="0" smtClean="0">
                <a:solidFill>
                  <a:srgbClr val="002060"/>
                </a:solidFill>
              </a:rPr>
              <a:t>Koszt wejściówki: 0 zł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Praca przewodnika: 35 zł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293096"/>
            <a:ext cx="3168352" cy="23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Koszt zwiedzania</a:t>
            </a:r>
            <a:endParaRPr lang="pl-PL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709378"/>
              </p:ext>
            </p:extLst>
          </p:nvPr>
        </p:nvGraphicFramePr>
        <p:xfrm>
          <a:off x="1524000" y="1397000"/>
          <a:ext cx="6096000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912">
                  <a:extLst>
                    <a:ext uri="{9D8B030D-6E8A-4147-A177-3AD203B41FA5}">
                      <a16:colId xmlns:a16="http://schemas.microsoft.com/office/drawing/2014/main" val="2756637383"/>
                    </a:ext>
                  </a:extLst>
                </a:gridCol>
                <a:gridCol w="1808088">
                  <a:extLst>
                    <a:ext uri="{9D8B030D-6E8A-4147-A177-3AD203B41FA5}">
                      <a16:colId xmlns:a16="http://schemas.microsoft.com/office/drawing/2014/main" val="219833338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74591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praca przewodnika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Bilety wstępu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60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Rynek Wrocławski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20 zł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 zł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17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Panorama </a:t>
                      </a:r>
                      <a:r>
                        <a:rPr lang="pl-PL" dirty="0" err="1" smtClean="0"/>
                        <a:t>Rocławicka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35 zł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 zł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958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Hala Stulecia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30 zł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12 zł</a:t>
                      </a:r>
                      <a:r>
                        <a:rPr lang="pl-PL" baseline="0" dirty="0" smtClean="0"/>
                        <a:t> x 23 = 276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032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Muzeum Narodowe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20 zł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 zł x 23 = 69 zł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2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Razem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105 zł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          345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292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Łącznie 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dirty="0" smtClean="0"/>
                        <a:t>450 zł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962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627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Hotel Polonia Centrum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3892864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600" dirty="0"/>
              <a:t>Trzygwiazdkowy hotel Polonia znajduje się w centrum Wrocławia, zaledwie 900 metrów od pięknego Rynku Głównego i zabytkowego Ostrowa Tumskiego. Oferuje on pokoje z telewizorem i </a:t>
            </a:r>
            <a:r>
              <a:rPr lang="pl-PL" sz="1600" dirty="0" err="1"/>
              <a:t>WiFi</a:t>
            </a:r>
            <a:r>
              <a:rPr lang="pl-PL" sz="1600" dirty="0"/>
              <a:t> w całym budynku.</a:t>
            </a:r>
          </a:p>
          <a:p>
            <a:pPr marL="0" indent="0">
              <a:buNone/>
            </a:pPr>
            <a:r>
              <a:rPr lang="pl-PL" sz="1600" dirty="0"/>
              <a:t>Elegancka restauracja Galicja specjalizuje się w daniach kuchni polskiej. Menu obejmuje także potrawy międzynarodowe. Codziennie rano w restauracji podawane jest </a:t>
            </a:r>
            <a:r>
              <a:rPr lang="pl-PL" sz="1600" dirty="0" smtClean="0"/>
              <a:t>śniadanie (wliczone w cenę noclegu).</a:t>
            </a:r>
            <a:endParaRPr lang="pl-PL" sz="1600" dirty="0"/>
          </a:p>
          <a:p>
            <a:pPr marL="0" indent="0">
              <a:buNone/>
            </a:pPr>
            <a:r>
              <a:rPr lang="pl-PL" sz="1600" dirty="0"/>
              <a:t>Wszystkie pokoje są prosto, ale komfortowo urządzone. Każdy z nich jest wyposażony w telefon oraz biurko. Dla Gości przygotowano w pokojach wodę mineralną.</a:t>
            </a:r>
          </a:p>
          <a:p>
            <a:pPr marL="0" indent="0">
              <a:buNone/>
            </a:pPr>
            <a:r>
              <a:rPr lang="pl-PL" sz="1600" dirty="0"/>
              <a:t>Recepcja czynna jest przez całą dobę. W pobliżu obiektu dostępny jest prywatny parking.</a:t>
            </a:r>
          </a:p>
          <a:p>
            <a:pPr marL="0" indent="0">
              <a:buNone/>
            </a:pPr>
            <a:r>
              <a:rPr lang="pl-PL" sz="1600" dirty="0"/>
              <a:t>Hotel Polonia usytuowany jest zaledwie 500 metrów od głównego dworca kolejowego. Jedynie kilka kroków dzieli obiekt od gmachu słynnej Opery Wrocławskiej.</a:t>
            </a:r>
          </a:p>
          <a:p>
            <a:pPr marL="0" indent="0">
              <a:buNone/>
            </a:pPr>
            <a:r>
              <a:rPr lang="pl-PL" sz="1600" dirty="0"/>
              <a:t> </a:t>
            </a:r>
          </a:p>
          <a:p>
            <a:pPr marL="0" indent="0">
              <a:buNone/>
            </a:pPr>
            <a:r>
              <a:rPr lang="pl-PL" sz="1600" dirty="0"/>
              <a:t>Z autentycznych opinii naszych Gości wynika, że to ich ulubiona część miasta Wrocław.</a:t>
            </a:r>
          </a:p>
          <a:p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75" y="1417638"/>
            <a:ext cx="3921953" cy="27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3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Koszt noclegu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0691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l-PL" sz="5500" dirty="0" smtClean="0"/>
              <a:t>Maksymalna liczba osób: × </a:t>
            </a:r>
            <a:r>
              <a:rPr lang="pl-PL" sz="5500" dirty="0"/>
              <a:t>3</a:t>
            </a:r>
          </a:p>
          <a:p>
            <a:pPr marL="0" indent="0">
              <a:buNone/>
            </a:pPr>
            <a:r>
              <a:rPr lang="pl-PL" sz="5500" dirty="0"/>
              <a:t>1 × Pokój Trzyosobowy typu Standard</a:t>
            </a:r>
          </a:p>
          <a:p>
            <a:pPr marL="0" indent="0">
              <a:buNone/>
            </a:pPr>
            <a:r>
              <a:rPr lang="pl-PL" sz="5500" dirty="0"/>
              <a:t>3 łóżka pojedyncze</a:t>
            </a:r>
          </a:p>
          <a:p>
            <a:pPr marL="0" indent="0">
              <a:buNone/>
            </a:pPr>
            <a:r>
              <a:rPr lang="pl-PL" sz="5500" dirty="0"/>
              <a:t>BEZPŁATNE odwołanie rezerwacji – przedpłata nie jest wymagana. Możesz odwołać rezerwację później, więc skorzystaj z wyjątkowej okazji cenowej już teraz.</a:t>
            </a:r>
          </a:p>
          <a:p>
            <a:pPr marL="0" indent="0">
              <a:buNone/>
            </a:pPr>
            <a:r>
              <a:rPr lang="pl-PL" sz="5500" dirty="0"/>
              <a:t>Maksymalna liczba osób:  × 4</a:t>
            </a:r>
          </a:p>
          <a:p>
            <a:pPr marL="0" indent="0">
              <a:buNone/>
            </a:pPr>
            <a:r>
              <a:rPr lang="pl-PL" sz="5500" dirty="0"/>
              <a:t>3 × Pokój czteroosobowy typu Standard</a:t>
            </a:r>
          </a:p>
          <a:p>
            <a:pPr marL="0" indent="0">
              <a:buNone/>
            </a:pPr>
            <a:r>
              <a:rPr lang="pl-PL" sz="5500" dirty="0"/>
              <a:t>12 łóżek pojedynczych</a:t>
            </a:r>
          </a:p>
          <a:p>
            <a:pPr marL="0" indent="0">
              <a:buNone/>
            </a:pPr>
            <a:r>
              <a:rPr lang="pl-PL" sz="5500" dirty="0"/>
              <a:t>BEZPŁATNE odwołanie rezerwacji – przedpłata nie jest wymagana. Możesz odwołać rezerwację później, więc skorzystaj z wyjątkowej okazji cenowej już teraz.</a:t>
            </a:r>
          </a:p>
          <a:p>
            <a:pPr marL="0" indent="0">
              <a:buNone/>
            </a:pPr>
            <a:r>
              <a:rPr lang="pl-PL" sz="5500" dirty="0"/>
              <a:t>Maksymalna liczba osób:  × 2</a:t>
            </a:r>
          </a:p>
          <a:p>
            <a:pPr marL="0" indent="0">
              <a:buNone/>
            </a:pPr>
            <a:r>
              <a:rPr lang="pl-PL" sz="5500" dirty="0"/>
              <a:t>4 × Pokój typu Standard z 2 łóżkami pojedynczymi</a:t>
            </a:r>
          </a:p>
          <a:p>
            <a:pPr marL="0" indent="0">
              <a:buNone/>
            </a:pPr>
            <a:r>
              <a:rPr lang="pl-PL" sz="5500" dirty="0"/>
              <a:t>8 łóżek pojedynczych</a:t>
            </a:r>
          </a:p>
          <a:p>
            <a:pPr marL="0" indent="0">
              <a:buNone/>
            </a:pPr>
            <a:r>
              <a:rPr lang="pl-PL" sz="5500" dirty="0"/>
              <a:t>BEZPŁATNE odwołanie rezerwacji – przedpłata nie jest wymagana. Możesz odwołać </a:t>
            </a:r>
            <a:r>
              <a:rPr lang="pl-PL" sz="5500" dirty="0" smtClean="0"/>
              <a:t>rezerwację później</a:t>
            </a:r>
            <a:r>
              <a:rPr lang="pl-PL" sz="5500" dirty="0"/>
              <a:t>, więc skorzystaj z wyjątkowej okazji cenowej już teraz.</a:t>
            </a:r>
          </a:p>
          <a:p>
            <a:pPr marL="0" indent="0">
              <a:buNone/>
            </a:pPr>
            <a:r>
              <a:rPr lang="pl-PL" sz="5500" dirty="0"/>
              <a:t>2 noce, </a:t>
            </a:r>
            <a:r>
              <a:rPr lang="pl-PL" sz="5500" dirty="0" smtClean="0"/>
              <a:t>20 uczestników wycieczki + 3 opiekunów</a:t>
            </a:r>
            <a:r>
              <a:rPr lang="pl-PL" sz="5500" dirty="0"/>
              <a:t> </a:t>
            </a:r>
            <a:r>
              <a:rPr lang="pl-PL" sz="5500" dirty="0" smtClean="0"/>
              <a:t>= </a:t>
            </a:r>
            <a:r>
              <a:rPr lang="pl-PL" sz="8600" b="1" dirty="0" smtClean="0"/>
              <a:t>3 </a:t>
            </a:r>
            <a:r>
              <a:rPr lang="pl-PL" sz="8600" b="1" dirty="0"/>
              <a:t>780zł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51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Menu na obiadokolacje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36</a:t>
            </a:r>
            <a:r>
              <a:rPr lang="pl-PL" dirty="0" smtClean="0"/>
              <a:t>,-</a:t>
            </a:r>
          </a:p>
          <a:p>
            <a:pPr marL="0" indent="0">
              <a:buNone/>
            </a:pPr>
            <a:r>
              <a:rPr lang="pl-PL" b="1" dirty="0" smtClean="0"/>
              <a:t>Schab </a:t>
            </a:r>
            <a:r>
              <a:rPr lang="pl-PL" b="1" dirty="0"/>
              <a:t>słusznej wagi</a:t>
            </a:r>
          </a:p>
          <a:p>
            <a:pPr marL="0" indent="0">
              <a:buNone/>
            </a:pPr>
            <a:r>
              <a:rPr lang="pl-PL" dirty="0"/>
              <a:t>Kotlet panierowany, serwowany z kapusta zasmażaną, frytkami i mizerią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35</a:t>
            </a:r>
            <a:r>
              <a:rPr lang="pl-PL" dirty="0" smtClean="0"/>
              <a:t>,-</a:t>
            </a:r>
          </a:p>
          <a:p>
            <a:pPr marL="0" indent="0">
              <a:buNone/>
            </a:pPr>
            <a:r>
              <a:rPr lang="pl-PL" b="1" dirty="0" smtClean="0"/>
              <a:t>Grillowany </a:t>
            </a:r>
            <a:r>
              <a:rPr lang="pl-PL" b="1" dirty="0"/>
              <a:t>filet z kurczaka</a:t>
            </a:r>
          </a:p>
          <a:p>
            <a:pPr marL="0" indent="0">
              <a:buNone/>
            </a:pPr>
            <a:r>
              <a:rPr lang="pl-PL" dirty="0"/>
              <a:t>Filet faszerowany cukinią i suszonymi pomidorami na sosie lazur. Serwowany z rozetą ziemniaczaną w towarzystwie </a:t>
            </a:r>
            <a:r>
              <a:rPr lang="pl-PL" dirty="0" err="1"/>
              <a:t>purre</a:t>
            </a:r>
            <a:r>
              <a:rPr lang="pl-PL" dirty="0"/>
              <a:t> z zielonego </a:t>
            </a:r>
            <a:r>
              <a:rPr lang="pl-PL" dirty="0" smtClean="0"/>
              <a:t>groszku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42</a:t>
            </a:r>
            <a:r>
              <a:rPr lang="pl-PL" dirty="0" smtClean="0"/>
              <a:t>,-</a:t>
            </a:r>
          </a:p>
          <a:p>
            <a:pPr marL="0" indent="0">
              <a:buNone/>
            </a:pPr>
            <a:r>
              <a:rPr lang="pl-PL" b="1" dirty="0" smtClean="0"/>
              <a:t>Polędwiczka wieprzowa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Rulon </a:t>
            </a:r>
            <a:r>
              <a:rPr lang="pl-PL" dirty="0"/>
              <a:t>polędwiczki wypełniony grzybowym </a:t>
            </a:r>
            <a:r>
              <a:rPr lang="pl-PL" dirty="0" err="1"/>
              <a:t>ratatouille</a:t>
            </a:r>
            <a:r>
              <a:rPr lang="pl-PL" dirty="0"/>
              <a:t> na sosie </a:t>
            </a:r>
            <a:r>
              <a:rPr lang="pl-PL" dirty="0" err="1"/>
              <a:t>demi</a:t>
            </a:r>
            <a:r>
              <a:rPr lang="pl-PL" dirty="0"/>
              <a:t>-glace w towarzystwie glazurowanych buraków i klusek śląskich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652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Koszt wyżywienia: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Restauracja Galicja (</a:t>
            </a:r>
            <a:r>
              <a:rPr lang="pl-PL" dirty="0" smtClean="0"/>
              <a:t>ul. </a:t>
            </a:r>
            <a:r>
              <a:rPr lang="pl-PL" dirty="0"/>
              <a:t>Piłsudskiego </a:t>
            </a:r>
            <a:r>
              <a:rPr lang="pl-PL" dirty="0" smtClean="0"/>
              <a:t>66)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I dzień:   23 </a:t>
            </a:r>
            <a:r>
              <a:rPr lang="pl-PL" dirty="0"/>
              <a:t>osoby po </a:t>
            </a:r>
            <a:r>
              <a:rPr lang="pl-PL" dirty="0" smtClean="0"/>
              <a:t>36zł=828 zł   </a:t>
            </a:r>
          </a:p>
          <a:p>
            <a:pPr marL="0" indent="0">
              <a:buNone/>
            </a:pPr>
            <a:r>
              <a:rPr lang="pl-PL" dirty="0" smtClean="0"/>
              <a:t>II dzień:  23 osoby po 35zł=805zł     </a:t>
            </a:r>
          </a:p>
          <a:p>
            <a:pPr marL="0" indent="0">
              <a:buNone/>
            </a:pPr>
            <a:r>
              <a:rPr lang="pl-PL" dirty="0" smtClean="0"/>
              <a:t>III dzień: 23 </a:t>
            </a:r>
            <a:r>
              <a:rPr lang="pl-PL" dirty="0"/>
              <a:t>osoby po </a:t>
            </a:r>
            <a:r>
              <a:rPr lang="pl-PL" dirty="0" smtClean="0"/>
              <a:t>42zł=966zł     </a:t>
            </a:r>
          </a:p>
          <a:p>
            <a:pPr marL="0" indent="0">
              <a:buNone/>
            </a:pPr>
            <a:r>
              <a:rPr lang="pl-PL" dirty="0" smtClean="0"/>
              <a:t>Koszt obiadokolacji przez </a:t>
            </a:r>
            <a:r>
              <a:rPr lang="pl-PL" dirty="0"/>
              <a:t>3 dni </a:t>
            </a:r>
            <a:r>
              <a:rPr lang="pl-PL" dirty="0" smtClean="0"/>
              <a:t>: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828zł+805zł+966zł=</a:t>
            </a:r>
            <a:r>
              <a:rPr lang="pl-PL" b="1" dirty="0" smtClean="0"/>
              <a:t>2 599zł</a:t>
            </a:r>
            <a:endParaRPr lang="pl-PL" b="1" dirty="0"/>
          </a:p>
          <a:p>
            <a:pPr marL="0" indent="0">
              <a:buNone/>
            </a:pPr>
            <a:r>
              <a:rPr lang="pl-PL" dirty="0" smtClean="0"/>
              <a:t>Śniadania wliczone w cenę noclegu.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431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Koszt za wycieczkę</a:t>
            </a:r>
            <a:br>
              <a:rPr lang="pl-PL" sz="3600" dirty="0" smtClean="0"/>
            </a:br>
            <a:r>
              <a:rPr lang="pl-PL" sz="3600" dirty="0" smtClean="0"/>
              <a:t>(za 23 osoby)</a:t>
            </a:r>
            <a:endParaRPr lang="pl-PL" sz="36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01579"/>
              </p:ext>
            </p:extLst>
          </p:nvPr>
        </p:nvGraphicFramePr>
        <p:xfrm>
          <a:off x="1524000" y="2204864"/>
          <a:ext cx="6096000" cy="3017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6850790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29307878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0070C0"/>
                          </a:solidFill>
                        </a:rPr>
                        <a:t>Łączne</a:t>
                      </a:r>
                      <a:r>
                        <a:rPr lang="pl-PL" baseline="0" dirty="0" smtClean="0">
                          <a:solidFill>
                            <a:srgbClr val="0070C0"/>
                          </a:solidFill>
                        </a:rPr>
                        <a:t> koszty</a:t>
                      </a:r>
                      <a:endParaRPr lang="pl-PL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47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Transport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 smtClean="0"/>
                        <a:t>1993,29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716962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Noclegi (ze śniadaniem)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 smtClean="0"/>
                        <a:t>3 780zł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919853"/>
                  </a:ext>
                </a:extLst>
              </a:tr>
              <a:tr h="362208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Obiadokolacja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 smtClean="0"/>
                        <a:t>2 599zł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97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Wejściówki + przewodnik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 smtClean="0"/>
                        <a:t>450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66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Prowizja biura podróży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 smtClean="0"/>
                        <a:t>177,80zł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88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Razem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 smtClean="0"/>
                        <a:t>9000,09 zł</a:t>
                      </a:r>
                      <a:endParaRPr lang="pl-PL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8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Na jedną osobę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0070C0"/>
                          </a:solidFill>
                        </a:rPr>
                        <a:t>450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47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18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57214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Serdecznie zapraszam na wycieczkę </a:t>
            </a:r>
          </a:p>
          <a:p>
            <a:pPr marL="0" indent="0" algn="ctr">
              <a:buNone/>
            </a:pPr>
            <a:r>
              <a:rPr lang="pl-PL" dirty="0" smtClean="0"/>
              <a:t>po pięknym mieście jakim jest</a:t>
            </a:r>
          </a:p>
          <a:p>
            <a:pPr marL="0" indent="0" algn="ctr">
              <a:buNone/>
            </a:pPr>
            <a:r>
              <a:rPr lang="pl-PL" sz="5600" dirty="0" smtClean="0"/>
              <a:t> </a:t>
            </a:r>
            <a:r>
              <a:rPr lang="pl-PL" sz="5600" b="1" dirty="0" smtClean="0"/>
              <a:t>Wrocław</a:t>
            </a:r>
          </a:p>
          <a:p>
            <a:pPr marL="0" indent="0" algn="ctr">
              <a:buNone/>
            </a:pPr>
            <a:r>
              <a:rPr lang="pl-PL" dirty="0" smtClean="0"/>
              <a:t>Zwiedzimy tam wiele ciekawych miejsc.</a:t>
            </a:r>
          </a:p>
          <a:p>
            <a:pPr marL="0" indent="0" algn="ctr">
              <a:buNone/>
            </a:pPr>
            <a:r>
              <a:rPr lang="pl-PL" dirty="0" smtClean="0"/>
              <a:t> Czas trwania wycieczki 24-26.04.2021r. Wyjeżdżamy </a:t>
            </a:r>
            <a:r>
              <a:rPr lang="pl-PL" dirty="0"/>
              <a:t>s</a:t>
            </a:r>
            <a:r>
              <a:rPr lang="pl-PL" dirty="0" smtClean="0"/>
              <a:t>pod hali MOSIR w Ciechanowie</a:t>
            </a:r>
          </a:p>
          <a:p>
            <a:pPr marL="0" indent="0" algn="ctr">
              <a:buNone/>
            </a:pPr>
            <a:r>
              <a:rPr lang="pl-PL" dirty="0" smtClean="0"/>
              <a:t> o godzinie 7.00. 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Koszt wycieczki to </a:t>
            </a:r>
            <a:r>
              <a:rPr lang="pl-PL" b="1" dirty="0" smtClean="0"/>
              <a:t>450zł</a:t>
            </a:r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Prosimy ze sobą zabrać uśmiech i dobry nastrój.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2600" dirty="0" smtClean="0"/>
              <a:t>Biuro podróży</a:t>
            </a:r>
            <a:r>
              <a:rPr lang="pl-PL" sz="2600" b="1" dirty="0" smtClean="0"/>
              <a:t>: </a:t>
            </a:r>
            <a:r>
              <a:rPr lang="pl-PL" sz="2600" b="1" i="1" dirty="0" err="1" smtClean="0"/>
              <a:t>Around</a:t>
            </a:r>
            <a:r>
              <a:rPr lang="pl-PL" sz="2600" b="1" i="1" dirty="0" smtClean="0"/>
              <a:t> </a:t>
            </a:r>
            <a:r>
              <a:rPr lang="pl-PL" sz="2600" b="1" i="1" dirty="0"/>
              <a:t>the </a:t>
            </a:r>
            <a:r>
              <a:rPr lang="pl-PL" sz="2600" b="1" i="1" dirty="0" err="1"/>
              <a:t>world</a:t>
            </a:r>
            <a:endParaRPr lang="pl-PL" sz="2600" b="1" i="1" dirty="0"/>
          </a:p>
        </p:txBody>
      </p:sp>
    </p:spTree>
    <p:extLst>
      <p:ext uri="{BB962C8B-B14F-4D97-AF65-F5344CB8AC3E}">
        <p14:creationId xmlns:p14="http://schemas.microsoft.com/office/powerpoint/2010/main" val="207030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136" y="260648"/>
            <a:ext cx="2527176" cy="16847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054208"/>
            <a:ext cx="3562961" cy="23762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60648"/>
            <a:ext cx="3763136" cy="2822353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9228" y="329115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 smtClean="0"/>
              <a:t>	Jest </a:t>
            </a:r>
            <a:r>
              <a:rPr lang="pl-PL" dirty="0"/>
              <a:t>głównym miastem aglomeracji wrocławskiej, a także największym miastem leżącym na Ziemiach Odzyskanych</a:t>
            </a:r>
            <a:r>
              <a:rPr lang="pl-PL" dirty="0" smtClean="0"/>
              <a:t>.</a:t>
            </a:r>
          </a:p>
          <a:p>
            <a:pPr algn="just"/>
            <a:r>
              <a:rPr lang="pl-PL" dirty="0" smtClean="0"/>
              <a:t>Czwarte </a:t>
            </a:r>
            <a:r>
              <a:rPr lang="pl-PL" dirty="0"/>
              <a:t>pod względem liczby ludności miasto w Polsce – oficjalnie 643 782 </a:t>
            </a:r>
            <a:r>
              <a:rPr lang="pl-PL" dirty="0" smtClean="0"/>
              <a:t>mieszkańców, </a:t>
            </a:r>
            <a:r>
              <a:rPr lang="pl-PL" dirty="0"/>
              <a:t>piąte pod względem powierzchni – 292,82 km². </a:t>
            </a:r>
            <a:r>
              <a:rPr lang="pl-PL" dirty="0" smtClean="0"/>
              <a:t>Wrocław </a:t>
            </a:r>
            <a:r>
              <a:rPr lang="pl-PL" dirty="0"/>
              <a:t>jest centrum rosnącej aglomeracji wrocławskiej, którą zamieszkuje szacunkowo 1,25 mln osób.</a:t>
            </a:r>
          </a:p>
        </p:txBody>
      </p:sp>
      <p:sp>
        <p:nvSpPr>
          <p:cNvPr id="2" name="Prostokąt 1"/>
          <p:cNvSpPr/>
          <p:nvPr/>
        </p:nvSpPr>
        <p:spPr>
          <a:xfrm>
            <a:off x="395536" y="2184719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 smtClean="0">
                <a:solidFill>
                  <a:srgbClr val="0070C0"/>
                </a:solidFill>
              </a:rPr>
              <a:t>Wrocław</a:t>
            </a:r>
            <a:endParaRPr lang="pl-PL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2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61942"/>
            <a:ext cx="6984776" cy="464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8" y="332656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Trasa z Ciechanowa do </a:t>
            </a:r>
            <a:r>
              <a:rPr lang="pl-PL" sz="4400" dirty="0"/>
              <a:t>W</a:t>
            </a:r>
            <a:r>
              <a:rPr lang="pl-PL" sz="4400" dirty="0" smtClean="0"/>
              <a:t>rocławia </a:t>
            </a:r>
            <a:endParaRPr lang="pl-PL" sz="4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39552" y="573325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Punkt A to Ciechanów, a punkt B to Wrocław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1642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2"/>
                </a:solidFill>
              </a:rPr>
              <a:t>Plan wycieczki:</a:t>
            </a:r>
            <a:endParaRPr lang="pl-PL" b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6386" y="1052736"/>
            <a:ext cx="7211144" cy="52565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8000" b="1" dirty="0" smtClean="0">
                <a:solidFill>
                  <a:srgbClr val="002060"/>
                </a:solidFill>
              </a:rPr>
              <a:t>I dzień:</a:t>
            </a:r>
          </a:p>
          <a:p>
            <a:r>
              <a:rPr lang="pl-PL" sz="8000" dirty="0" smtClean="0"/>
              <a:t>Dojazd do Hotelu- 14.00</a:t>
            </a:r>
          </a:p>
          <a:p>
            <a:r>
              <a:rPr lang="pl-PL" sz="8000" dirty="0" smtClean="0"/>
              <a:t>Zakwaterowanie</a:t>
            </a:r>
          </a:p>
          <a:p>
            <a:r>
              <a:rPr lang="pl-PL" sz="8000" dirty="0" smtClean="0"/>
              <a:t>Zwiedzanie Muzeum Narodowego</a:t>
            </a:r>
          </a:p>
          <a:p>
            <a:r>
              <a:rPr lang="pl-PL" sz="8000" dirty="0" smtClean="0"/>
              <a:t>Czas wolny</a:t>
            </a:r>
          </a:p>
          <a:p>
            <a:r>
              <a:rPr lang="pl-PL" sz="8000" dirty="0" smtClean="0"/>
              <a:t>Powrót do hotelu i obiadokolacja</a:t>
            </a:r>
          </a:p>
          <a:p>
            <a:pPr marL="0" indent="0">
              <a:buNone/>
            </a:pPr>
            <a:r>
              <a:rPr lang="pl-PL" sz="8000" b="1" dirty="0" smtClean="0">
                <a:solidFill>
                  <a:srgbClr val="002060"/>
                </a:solidFill>
              </a:rPr>
              <a:t>II dzień:</a:t>
            </a:r>
          </a:p>
          <a:p>
            <a:r>
              <a:rPr lang="pl-PL" sz="8000" dirty="0" smtClean="0"/>
              <a:t>Śniadanie</a:t>
            </a:r>
          </a:p>
          <a:p>
            <a:r>
              <a:rPr lang="pl-PL" sz="8000" dirty="0" smtClean="0"/>
              <a:t>Zwiedzanie Hali Stulecia</a:t>
            </a:r>
          </a:p>
          <a:p>
            <a:r>
              <a:rPr lang="pl-PL" sz="8000" dirty="0" smtClean="0"/>
              <a:t>Rynek Wrocławski</a:t>
            </a:r>
          </a:p>
          <a:p>
            <a:r>
              <a:rPr lang="pl-PL" sz="8000" dirty="0" smtClean="0"/>
              <a:t>Czas wolny</a:t>
            </a:r>
          </a:p>
          <a:p>
            <a:r>
              <a:rPr lang="pl-PL" sz="8000" dirty="0" smtClean="0"/>
              <a:t>Powrót do hotelu i obiadokolacja</a:t>
            </a:r>
          </a:p>
          <a:p>
            <a:pPr marL="0" indent="0">
              <a:buNone/>
            </a:pPr>
            <a:r>
              <a:rPr lang="pl-PL" sz="8000" b="1" dirty="0" smtClean="0">
                <a:solidFill>
                  <a:srgbClr val="002060"/>
                </a:solidFill>
              </a:rPr>
              <a:t>III dzień:</a:t>
            </a:r>
          </a:p>
          <a:p>
            <a:r>
              <a:rPr lang="pl-PL" sz="8000" dirty="0" smtClean="0"/>
              <a:t>Śniadanie</a:t>
            </a:r>
          </a:p>
          <a:p>
            <a:r>
              <a:rPr lang="pl-PL" sz="8000" dirty="0" smtClean="0"/>
              <a:t>Zwiedzanie Muzeum Panoramy Racławickiej</a:t>
            </a:r>
          </a:p>
          <a:p>
            <a:r>
              <a:rPr lang="pl-PL" sz="8000" dirty="0" smtClean="0"/>
              <a:t>Powrót do Hotelu, obiad i wymeldowanie</a:t>
            </a:r>
          </a:p>
          <a:p>
            <a:r>
              <a:rPr lang="pl-PL" sz="8000" dirty="0" smtClean="0"/>
              <a:t>Powrót do Ciechanowa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9920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Ilość kilometrów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325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I dzień</a:t>
            </a:r>
          </a:p>
          <a:p>
            <a:r>
              <a:rPr lang="pl-PL" sz="2400" dirty="0" smtClean="0"/>
              <a:t>Dojazd z Ciechanowa do hotelu we Wrocławiu:396km</a:t>
            </a:r>
          </a:p>
          <a:p>
            <a:r>
              <a:rPr lang="pl-PL" sz="2400" dirty="0" smtClean="0"/>
              <a:t>Ilość kilometrów z hotelu do Muzeum Narodowego:2km i droga powrotna do hotelu(2km)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002060"/>
                </a:solidFill>
              </a:rPr>
              <a:t>II dzień:</a:t>
            </a:r>
          </a:p>
          <a:p>
            <a:r>
              <a:rPr lang="pl-PL" sz="2400" dirty="0" smtClean="0"/>
              <a:t>Ilość kilometrów z hotelu do Hali </a:t>
            </a:r>
            <a:r>
              <a:rPr lang="pl-PL" sz="2400" dirty="0"/>
              <a:t>S</a:t>
            </a:r>
            <a:r>
              <a:rPr lang="pl-PL" sz="2400" dirty="0" smtClean="0"/>
              <a:t>tulecia: 4km</a:t>
            </a:r>
          </a:p>
          <a:p>
            <a:r>
              <a:rPr lang="pl-PL" sz="2400" dirty="0" smtClean="0"/>
              <a:t>Ilość kilometrów z Hali </a:t>
            </a:r>
            <a:r>
              <a:rPr lang="pl-PL" sz="2400" dirty="0"/>
              <a:t>S</a:t>
            </a:r>
            <a:r>
              <a:rPr lang="pl-PL" sz="2400" dirty="0" smtClean="0"/>
              <a:t>tulecia do Rynku:3km  i droga powrotna do hotelu: 450m wrócimy pieszo a autokar zostanie w Rynku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002060"/>
                </a:solidFill>
              </a:rPr>
              <a:t>III dzień:</a:t>
            </a:r>
          </a:p>
          <a:p>
            <a:r>
              <a:rPr lang="pl-PL" sz="2400" dirty="0" smtClean="0"/>
              <a:t>Do autokaru pójdziemy pieszo(450m), a potem pojedziemy do muzeum Panorama Racławicka(2km) po zwiedzeniu muzeum będziemy wracać do hotelu (2km) się spakować zjeść obiad i będziemy wracać do domu (396km)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38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Koszt wynajmu autokaru: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Łączna ilość kilometrów 807km ( w obie strony + przemieszczanie się po </a:t>
            </a:r>
            <a:r>
              <a:rPr lang="pl-PL" dirty="0"/>
              <a:t>W</a:t>
            </a:r>
            <a:r>
              <a:rPr lang="pl-PL" dirty="0" smtClean="0"/>
              <a:t>rocławiu)</a:t>
            </a:r>
          </a:p>
          <a:p>
            <a:r>
              <a:rPr lang="pl-PL" dirty="0" smtClean="0"/>
              <a:t>Cena za kilometr to 2,47zł czyli koszt autokaru wynosi 807</a:t>
            </a:r>
            <a:r>
              <a:rPr lang="pl-PL" dirty="0" smtClean="0">
                <a:sym typeface="Wingdings"/>
              </a:rPr>
              <a:t>2,47zł=1 993,29zł</a:t>
            </a:r>
          </a:p>
          <a:p>
            <a:r>
              <a:rPr lang="pl-PL" dirty="0">
                <a:sym typeface="Wingdings"/>
              </a:rPr>
              <a:t>K</a:t>
            </a:r>
            <a:r>
              <a:rPr lang="pl-PL" dirty="0" smtClean="0">
                <a:sym typeface="Wingdings"/>
              </a:rPr>
              <a:t>oszt autokaru za jedną osobę to 99,66zł.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00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6912768" cy="50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537321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B0F0"/>
                </a:solidFill>
              </a:rPr>
              <a:t>Niebieska kropka: Rynek</a:t>
            </a:r>
          </a:p>
          <a:p>
            <a:r>
              <a:rPr lang="pl-PL" dirty="0" smtClean="0">
                <a:solidFill>
                  <a:srgbClr val="00B050"/>
                </a:solidFill>
              </a:rPr>
              <a:t>Zielona kropka: Panoram Racławicka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Czerwona kropka: Muzeum Narodowe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6" y="332656"/>
            <a:ext cx="8775599" cy="523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24916" y="5733256"/>
            <a:ext cx="557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Pomarańczowa kropka: Hala Stulecia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9014</TotalTime>
  <Words>865</Words>
  <Application>Microsoft Office PowerPoint</Application>
  <PresentationFormat>Pokaz na ekranie (4:3)</PresentationFormat>
  <Paragraphs>152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Motyw pakietu Office</vt:lpstr>
      <vt:lpstr>          Wycieczka do Wrocławia</vt:lpstr>
      <vt:lpstr>Prezentacja programu PowerPoint</vt:lpstr>
      <vt:lpstr>Prezentacja programu PowerPoint</vt:lpstr>
      <vt:lpstr>Prezentacja programu PowerPoint</vt:lpstr>
      <vt:lpstr>Plan wycieczki:</vt:lpstr>
      <vt:lpstr>Ilość kilometrów</vt:lpstr>
      <vt:lpstr>Koszt wynajmu autokaru: </vt:lpstr>
      <vt:lpstr>Prezentacja programu PowerPoint</vt:lpstr>
      <vt:lpstr>Prezentacja programu PowerPoint</vt:lpstr>
      <vt:lpstr>Hala Stulecia</vt:lpstr>
      <vt:lpstr>MUZEUM NARODOWE</vt:lpstr>
      <vt:lpstr>Rynek</vt:lpstr>
      <vt:lpstr>Panorama Racławicka</vt:lpstr>
      <vt:lpstr>Koszt zwiedzania</vt:lpstr>
      <vt:lpstr>Hotel Polonia Centrum</vt:lpstr>
      <vt:lpstr>Koszt noclegu</vt:lpstr>
      <vt:lpstr>Menu na obiadokolacje</vt:lpstr>
      <vt:lpstr>Koszt wyżywienia:</vt:lpstr>
      <vt:lpstr>Koszt za wycieczkę (za 23 osoby)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PC</cp:lastModifiedBy>
  <cp:revision>38</cp:revision>
  <dcterms:created xsi:type="dcterms:W3CDTF">2021-03-23T18:09:10Z</dcterms:created>
  <dcterms:modified xsi:type="dcterms:W3CDTF">2021-04-14T21:33:00Z</dcterms:modified>
</cp:coreProperties>
</file>