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ECAEB7-5E5D-C9D4-BD6A-E314D26EC747}" v="20" dt="2021-01-09T21:12:48.787"/>
    <p1510:client id="{98FFDD4F-80F0-F68C-A480-651A61302B7F}" v="959" dt="2021-01-10T18:15:11.810"/>
    <p1510:client id="{A3733FA9-34BA-DDDC-F68F-B2165F83C366}" v="32" dt="2021-01-19T17:13:55.245"/>
    <p1510:client id="{E881BE27-5F24-4FD7-B390-6CC5B26A996F}" v="1045" dt="2021-01-08T16:44:48.207"/>
    <p1510:client id="{EFB88E2C-F925-56B1-5031-E39B827C39B6}" v="32" dt="2021-01-09T15:44:27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8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osoba, wewnątrz, patrzenie, młode&#10;&#10;Opis wygenerowany automatycznie">
            <a:extLst>
              <a:ext uri="{FF2B5EF4-FFF2-40B4-BE49-F238E27FC236}">
                <a16:creationId xmlns:a16="http://schemas.microsoft.com/office/drawing/2014/main" id="{FD6547A8-4B44-4E74-8DDB-44CA4DDFE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8629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47" name="Right Triangle 5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5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50209" y="1056640"/>
            <a:ext cx="5799947" cy="3494398"/>
          </a:xfrm>
        </p:spPr>
        <p:txBody>
          <a:bodyPr anchor="b">
            <a:normAutofit/>
          </a:bodyPr>
          <a:lstStyle/>
          <a:p>
            <a:pPr algn="l"/>
            <a:r>
              <a:rPr lang="pl-PL" sz="5600" dirty="0">
                <a:cs typeface="Calibri Light"/>
              </a:rPr>
              <a:t>LUDZIE, ICH ZWYCZAJE I OBRZĘDY - WIOSKI MURZYŃSKIE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50210" y="4582814"/>
            <a:ext cx="4041454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1500">
                <a:cs typeface="Calibri"/>
              </a:rPr>
              <a:t>HENRYK SIENKIEWICZ </a:t>
            </a:r>
            <a:endParaRPr lang="pl-PL" sz="1500"/>
          </a:p>
          <a:p>
            <a:pPr algn="l"/>
            <a:r>
              <a:rPr lang="pl-PL" sz="1500">
                <a:cs typeface="Calibri"/>
              </a:rPr>
              <a:t>,,W PUSTYNI I W PUSZCZY"</a:t>
            </a:r>
            <a:endParaRPr lang="pl-PL" sz="1500"/>
          </a:p>
          <a:p>
            <a:pPr algn="l"/>
            <a:r>
              <a:rPr lang="pl-PL" sz="1500">
                <a:cs typeface="Calibri"/>
              </a:rPr>
              <a:t>                                               Maja Milewska kl. V</a:t>
            </a:r>
          </a:p>
          <a:p>
            <a:pPr algn="l"/>
            <a:r>
              <a:rPr lang="pl-PL" sz="1500">
                <a:cs typeface="Calibri"/>
              </a:rPr>
              <a:t>                             </a:t>
            </a:r>
          </a:p>
          <a:p>
            <a:pPr algn="l"/>
            <a:endParaRPr lang="pl-PL" sz="1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1172F1-7625-42EF-94CF-163CA65A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9" y="3342"/>
            <a:ext cx="4621683" cy="6851925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pl-PL" sz="1400" dirty="0"/>
              <a:t>      Henryk Sienkiewicz wprowadził do swej powieści sympatyczną parę afrykańskich Murzynów, </a:t>
            </a:r>
            <a:r>
              <a:rPr lang="pl-PL" sz="1400" dirty="0" err="1"/>
              <a:t>Kalego</a:t>
            </a:r>
            <a:r>
              <a:rPr lang="pl-PL" sz="1400" dirty="0"/>
              <a:t> i </a:t>
            </a:r>
            <a:r>
              <a:rPr lang="pl-PL" sz="1400" dirty="0" err="1"/>
              <a:t>Meę</a:t>
            </a:r>
            <a:r>
              <a:rPr lang="pl-PL" sz="1400" dirty="0"/>
              <a:t>. Wraz ze Stasiem i Nel przemierzali  dzikie tereny północnej Afryki. To od nich właśnie najwięcej dowiadujemy się o obyczajach murzyńskich plemion.</a:t>
            </a:r>
            <a:endParaRPr lang="pl-PL" sz="1400" dirty="0">
              <a:cs typeface="Calibri Light"/>
            </a:endParaRPr>
          </a:p>
          <a:p>
            <a:pPr algn="just"/>
            <a:r>
              <a:rPr lang="pl-PL" sz="1400" dirty="0"/>
              <a:t>      Wierzyli  w wielkiego ducha, którego nazywali </a:t>
            </a:r>
            <a:r>
              <a:rPr lang="pl-PL" sz="1400" dirty="0" err="1"/>
              <a:t>Mzimu</a:t>
            </a:r>
            <a:r>
              <a:rPr lang="pl-PL" sz="1400" dirty="0"/>
              <a:t>. Składali mu w ofierze mięso i owoce, aby był dla nich łaskawy. Oczywiście duch ten nie istniał. To czarownicy z wiosek sporządzali bębny, które wydawały okropne dźwięki i dowodzili, że to krzyki niezadowolonego </a:t>
            </a:r>
            <a:r>
              <a:rPr lang="pl-PL" sz="1400" dirty="0" err="1"/>
              <a:t>Mzimu</a:t>
            </a:r>
            <a:r>
              <a:rPr lang="pl-PL" sz="1400" dirty="0"/>
              <a:t>. Mieszkańcy wierzyli w to i wykonywali wszystkie polecenia czarowników, aby </a:t>
            </a:r>
            <a:r>
              <a:rPr lang="pl-PL" sz="1400" dirty="0" err="1"/>
              <a:t>Mzimu</a:t>
            </a:r>
            <a:r>
              <a:rPr lang="pl-PL" sz="1400" dirty="0"/>
              <a:t> nie zesłał jakiegoś kataklizmu. Sądzili, że duch ten może sprowadzić deszcz lub suszę, głód i choroby.</a:t>
            </a:r>
            <a:endParaRPr lang="pl-PL" sz="1400" dirty="0">
              <a:cs typeface="Calibri Light"/>
            </a:endParaRPr>
          </a:p>
          <a:p>
            <a:pPr algn="just"/>
            <a:r>
              <a:rPr lang="pl-PL" sz="1400" dirty="0"/>
              <a:t>       Afrykanie zajmowali się łowiectwem i uprawą ziemi, głównie manioku. Żywili się  rosnącymi bananami i kokosami. Największym zagrożeniem dla tych roślin były słonie. Niszczyły one pola i plantacje, także, jak ludzie, szukając tam pożywienia. Murzyni uzbrojeni jedynie w łuki i włócznie nie mogli skutecznie bronić swych zbiorów przed słoniami.</a:t>
            </a:r>
            <a:endParaRPr lang="pl-PL" sz="1400" dirty="0">
              <a:cs typeface="Calibri Light"/>
            </a:endParaRPr>
          </a:p>
          <a:p>
            <a:pPr algn="just"/>
            <a:r>
              <a:rPr lang="pl-PL" sz="1400" dirty="0"/>
              <a:t>       W swojej wędrówce Staś i Nel napotkali kilka plemion murzyńskich. Wódz jednego z nich, </a:t>
            </a:r>
            <a:r>
              <a:rPr lang="pl-PL" sz="1400" dirty="0" err="1"/>
              <a:t>M'Rua</a:t>
            </a:r>
            <a:r>
              <a:rPr lang="pl-PL" sz="1400" dirty="0"/>
              <a:t>, zawarł przymierze z "dziwnymi" białymi przybyszami. Obyczaj ten polegał na "jedzeniu" siebie nawzajem. Z zabitego koźlęcia wyjmowano wątrobę, a następnie kawałek surowej wątroby maczano we krwi jednej z osób poddających się obrzędowi i wkładano drugiej do ust, później powtarzano to z drugą osobą. Podczas tego rytuału, kręcąc specjalnym kołowrotkiem, wypowiadano słowa przymierza. Po tak zawartym przymierzu gość stawał się członkiem plemienia.</a:t>
            </a:r>
            <a:endParaRPr lang="pl-PL" sz="1400" dirty="0">
              <a:cs typeface="Calibri Light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B75F9BC1-0615-44E7-8133-E517B7C24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41" r="-2" b="-2"/>
          <a:stretch/>
        </p:blipFill>
        <p:spPr>
          <a:xfrm>
            <a:off x="5384585" y="795147"/>
            <a:ext cx="5967468" cy="53406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4157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24C606F0-B762-4A69-A23B-D70EA0DC6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647702F7-5C79-4B7D-B581-85F299291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26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262686-5383-444C-9874-03EF6982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5800"/>
            <a:ext cx="3392424" cy="1532662"/>
          </a:xfrm>
        </p:spPr>
        <p:txBody>
          <a:bodyPr anchor="b">
            <a:normAutofit/>
          </a:bodyPr>
          <a:lstStyle/>
          <a:p>
            <a:r>
              <a:rPr lang="pl-PL" sz="3500" dirty="0">
                <a:cs typeface="Calibri Light"/>
              </a:rPr>
              <a:t>PLEMIĘ ,,DANGALÓW"</a:t>
            </a:r>
          </a:p>
        </p:txBody>
      </p:sp>
      <p:grpSp>
        <p:nvGrpSpPr>
          <p:cNvPr id="17" name="Group 21">
            <a:extLst>
              <a:ext uri="{FF2B5EF4-FFF2-40B4-BE49-F238E27FC236}">
                <a16:creationId xmlns:a16="http://schemas.microsoft.com/office/drawing/2014/main" id="{B7F4DB96-7117-43BC-BAFA-79F7CC154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5EB161F8-6B81-4944-BCDB-9D155714F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3825CEE7-157B-4C45-9B6C-D7D958C89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E8B05FBE-D36C-4D10-AF27-E3EF3224C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3FD0F6C-0511-406C-A403-EC593C346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1AE6B8CF-F386-4EA0-9CC0-04BB5F32C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31463BB0-8DF9-4D90-98E7-9B8D84D5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E7A88AC-E05A-46F2-9900-841DABE3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EF687B8-F62A-4D83-B2B7-CF32E6207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D919404-5690-491D-BEC0-5098B3C9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A5535ADD-3CD0-401F-9AEA-EB1AE7208A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B4AC5220-D189-4824-86F1-E8EDF9B96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8DCD539-6938-457B-8519-8A2E3F7AF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60764895-7F5A-4853-9923-FFA49E4A2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012CC9DA-DBF1-4E4B-851C-A8AF99A95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AF0E019-BE2A-47B4-995E-A0CB1BA57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1817D57-9735-4418-AFA9-7F85F5535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78BD2D83-2631-4F87-BE03-AD58D63CB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608F4E98-52AD-4F2D-B287-A13E64EF33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D33C6372-7ED3-46C4-8DC6-30DC0DCC4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2DA61528-5416-4779-8F18-C441496D0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B325EC-3C9A-4C9C-9871-CB7EE826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" y="2528250"/>
            <a:ext cx="4621149" cy="42591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pl-PL" sz="1200" dirty="0">
                <a:cs typeface="Calibri" panose="020F0502020204030204"/>
              </a:rPr>
              <a:t>Z tego plemiona wychodzili się Mahdi, Fatma, </a:t>
            </a:r>
            <a:r>
              <a:rPr lang="pl-PL" sz="1200" dirty="0" err="1">
                <a:cs typeface="Calibri" panose="020F0502020204030204"/>
              </a:rPr>
              <a:t>Idrys</a:t>
            </a:r>
            <a:r>
              <a:rPr lang="pl-PL" sz="1200" dirty="0">
                <a:cs typeface="Calibri" panose="020F0502020204030204"/>
              </a:rPr>
              <a:t> i </a:t>
            </a:r>
            <a:r>
              <a:rPr lang="pl-PL" sz="1200" dirty="0" err="1">
                <a:cs typeface="Calibri" panose="020F0502020204030204"/>
              </a:rPr>
              <a:t>Gebhr</a:t>
            </a:r>
            <a:r>
              <a:rPr lang="pl-PL" sz="1200" dirty="0">
                <a:cs typeface="Calibri" panose="020F0502020204030204"/>
              </a:rPr>
              <a:t>. To przez Fatmę Staś i Nel zostali porwani. Są to</a:t>
            </a:r>
            <a:r>
              <a:rPr lang="pl-PL" sz="1200" dirty="0">
                <a:ea typeface="+mn-lt"/>
                <a:cs typeface="+mn-lt"/>
              </a:rPr>
              <a:t> </a:t>
            </a:r>
            <a:r>
              <a:rPr lang="pl-PL" sz="1200" b="1" dirty="0">
                <a:ea typeface="+mn-lt"/>
                <a:cs typeface="+mn-lt"/>
              </a:rPr>
              <a:t>wyznawcy islamu</a:t>
            </a:r>
            <a:r>
              <a:rPr lang="pl-PL" sz="1200" dirty="0">
                <a:ea typeface="+mn-lt"/>
                <a:cs typeface="+mn-lt"/>
              </a:rPr>
              <a:t> zamieszkujący północną Afrykę. Sienkiewicz ukazał ich przede wszystkim jako ludzi wojowniczych, ceniących sobie dobra materialne i starających się wywalczyć uprzywilejowaną pozycję dla wyznawanej przez siebie religii. To właśnie </a:t>
            </a:r>
            <a:r>
              <a:rPr lang="pl-PL" sz="1200" dirty="0" err="1">
                <a:ea typeface="+mn-lt"/>
                <a:cs typeface="+mn-lt"/>
              </a:rPr>
              <a:t>Chamis</a:t>
            </a:r>
            <a:r>
              <a:rPr lang="pl-PL" sz="1200" dirty="0">
                <a:ea typeface="+mn-lt"/>
                <a:cs typeface="+mn-lt"/>
              </a:rPr>
              <a:t>, </a:t>
            </a:r>
            <a:r>
              <a:rPr lang="pl-PL" sz="1200" dirty="0" err="1">
                <a:ea typeface="+mn-lt"/>
                <a:cs typeface="+mn-lt"/>
              </a:rPr>
              <a:t>Gebhr</a:t>
            </a:r>
            <a:r>
              <a:rPr lang="pl-PL" sz="1200" dirty="0">
                <a:ea typeface="+mn-lt"/>
                <a:cs typeface="+mn-lt"/>
              </a:rPr>
              <a:t> i </a:t>
            </a:r>
            <a:r>
              <a:rPr lang="pl-PL" sz="1200" dirty="0" err="1">
                <a:ea typeface="+mn-lt"/>
                <a:cs typeface="+mn-lt"/>
              </a:rPr>
              <a:t>Idrys</a:t>
            </a:r>
            <a:r>
              <a:rPr lang="pl-PL" sz="1200" dirty="0">
                <a:ea typeface="+mn-lt"/>
                <a:cs typeface="+mn-lt"/>
              </a:rPr>
              <a:t> porwali dzieci inżynierów, by otrzymać nagrodę. Nie uzyskali jednak za swój postępek żadnych dóbr – ani od </a:t>
            </a:r>
            <a:r>
              <a:rPr lang="pl-PL" sz="1200" dirty="0" err="1">
                <a:ea typeface="+mn-lt"/>
                <a:cs typeface="+mn-lt"/>
              </a:rPr>
              <a:t>Smaina</a:t>
            </a:r>
            <a:r>
              <a:rPr lang="pl-PL" sz="1200" dirty="0">
                <a:ea typeface="+mn-lt"/>
                <a:cs typeface="+mn-lt"/>
              </a:rPr>
              <a:t>, ani od Mahdiego, który próbował nawet nawrócić Stasia i Nel na islam.</a:t>
            </a:r>
          </a:p>
          <a:p>
            <a:pPr algn="just"/>
            <a:r>
              <a:rPr lang="pl-PL" sz="1200" dirty="0">
                <a:ea typeface="+mn-lt"/>
                <a:cs typeface="+mn-lt"/>
              </a:rPr>
              <a:t>Afrykańscy wyznawcy islamu ubierali się w szaty chroniące ich przed upałem, a kobiety musiały zasłaniać twarze. Bardzo ciekawą wśród nich grupą </a:t>
            </a:r>
            <a:r>
              <a:rPr lang="pl-PL" sz="1200" b="1" dirty="0">
                <a:ea typeface="+mn-lt"/>
                <a:cs typeface="+mn-lt"/>
              </a:rPr>
              <a:t>derwisze</a:t>
            </a:r>
            <a:r>
              <a:rPr lang="pl-PL" sz="1200" dirty="0">
                <a:ea typeface="+mn-lt"/>
                <a:cs typeface="+mn-lt"/>
              </a:rPr>
              <a:t> – swego rodzaju pustelnicy, często oddający się medytacji przy wtórze piszczałek. Kimś takim, był także na początku Mahdi, jednak bardzo szybko podjął on decyzję o zamieszkaniu w pałacu i prowadzeniu wygodniejszego trybu życia.</a:t>
            </a:r>
            <a:endParaRPr lang="pl-PL" sz="1200" dirty="0"/>
          </a:p>
          <a:p>
            <a:pPr marL="0" indent="0">
              <a:buNone/>
            </a:pPr>
            <a:endParaRPr lang="pl-PL" sz="1800" dirty="0">
              <a:cs typeface="Calibri" panose="020F0502020204030204"/>
            </a:endParaRPr>
          </a:p>
          <a:p>
            <a:endParaRPr lang="pl-PL" sz="1800" dirty="0">
              <a:cs typeface="Calibri" panose="020F0502020204030204"/>
            </a:endParaRPr>
          </a:p>
        </p:txBody>
      </p:sp>
      <p:pic>
        <p:nvPicPr>
          <p:cNvPr id="5" name="Obraz 5" descr="Obraz zawierający mężczyzna, patrzenie, noszenie, turban&#10;&#10;Opis wygenerowany automatycznie">
            <a:extLst>
              <a:ext uri="{FF2B5EF4-FFF2-40B4-BE49-F238E27FC236}">
                <a16:creationId xmlns:a16="http://schemas.microsoft.com/office/drawing/2014/main" id="{8686132D-65FC-49D6-82C1-AD4CF6A88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8"/>
          <a:stretch/>
        </p:blipFill>
        <p:spPr>
          <a:xfrm>
            <a:off x="4636008" y="589788"/>
            <a:ext cx="3675888" cy="5678424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1C6BFD8F-4D43-4F1D-98D0-548E448860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2" b="20946"/>
          <a:stretch/>
        </p:blipFill>
        <p:spPr>
          <a:xfrm>
            <a:off x="8430768" y="589788"/>
            <a:ext cx="3520440" cy="2770632"/>
          </a:xfrm>
          <a:prstGeom prst="rect">
            <a:avLst/>
          </a:prstGeom>
        </p:spPr>
      </p:pic>
      <p:pic>
        <p:nvPicPr>
          <p:cNvPr id="7" name="Obraz 7" descr="Obraz zawierający zewnętrzne, osoba, mężczyzna, góra&#10;&#10;Opis wygenerowany automatycznie">
            <a:extLst>
              <a:ext uri="{FF2B5EF4-FFF2-40B4-BE49-F238E27FC236}">
                <a16:creationId xmlns:a16="http://schemas.microsoft.com/office/drawing/2014/main" id="{42FB5292-E962-4D99-BB6A-ED82C08997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5" r="-1" b="-1"/>
          <a:stretch/>
        </p:blipFill>
        <p:spPr>
          <a:xfrm>
            <a:off x="8430768" y="3488436"/>
            <a:ext cx="3520440" cy="277063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6A0830D7-560A-44A6-B6B3-C17A26405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2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4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1572A78-4C03-4F1F-BBC8-E0689591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56423C"/>
                </a:solidFill>
                <a:cs typeface="Calibri Light"/>
              </a:rPr>
              <a:t>PLEMIĘ ,,WA-HIMA"</a:t>
            </a:r>
            <a:endParaRPr lang="pl-PL" dirty="0">
              <a:solidFill>
                <a:srgbClr val="56423C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766774-223D-458A-9CDA-65ACBA89E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20" y="2248823"/>
            <a:ext cx="6006192" cy="3928139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pl-PL" sz="1500" dirty="0" err="1">
                <a:solidFill>
                  <a:srgbClr val="56423C"/>
                </a:solidFill>
                <a:ea typeface="+mn-lt"/>
                <a:cs typeface="+mn-lt"/>
              </a:rPr>
              <a:t>Wa-himowie</a:t>
            </a:r>
            <a:r>
              <a:rPr lang="pl-PL" sz="1500" dirty="0">
                <a:solidFill>
                  <a:srgbClr val="56423C"/>
                </a:solidFill>
                <a:ea typeface="+mn-lt"/>
                <a:cs typeface="+mn-lt"/>
              </a:rPr>
              <a:t> byli wojownikami, popadali w konflikty z plemieniem </a:t>
            </a:r>
            <a:r>
              <a:rPr lang="pl-PL" sz="1500" dirty="0" err="1">
                <a:solidFill>
                  <a:srgbClr val="56423C"/>
                </a:solidFill>
                <a:ea typeface="+mn-lt"/>
                <a:cs typeface="+mn-lt"/>
              </a:rPr>
              <a:t>Samburu</a:t>
            </a:r>
            <a:r>
              <a:rPr lang="pl-PL" sz="1500" dirty="0">
                <a:solidFill>
                  <a:srgbClr val="56423C"/>
                </a:solidFill>
                <a:ea typeface="+mn-lt"/>
                <a:cs typeface="+mn-lt"/>
              </a:rPr>
              <a:t>. Ich królem był </a:t>
            </a:r>
            <a:r>
              <a:rPr lang="pl-PL" sz="1500" dirty="0" err="1">
                <a:solidFill>
                  <a:srgbClr val="56423C"/>
                </a:solidFill>
                <a:ea typeface="+mn-lt"/>
                <a:cs typeface="+mn-lt"/>
              </a:rPr>
              <a:t>Fumba</a:t>
            </a:r>
            <a:r>
              <a:rPr lang="pl-PL" sz="1500" dirty="0">
                <a:solidFill>
                  <a:srgbClr val="56423C"/>
                </a:solidFill>
                <a:ea typeface="+mn-lt"/>
                <a:cs typeface="+mn-lt"/>
              </a:rPr>
              <a:t>, ojciec </a:t>
            </a:r>
            <a:r>
              <a:rPr lang="pl-PL" sz="1500" dirty="0" err="1">
                <a:solidFill>
                  <a:srgbClr val="56423C"/>
                </a:solidFill>
                <a:ea typeface="+mn-lt"/>
                <a:cs typeface="+mn-lt"/>
              </a:rPr>
              <a:t>Kalego</a:t>
            </a:r>
            <a:r>
              <a:rPr lang="pl-PL" sz="1500" dirty="0">
                <a:solidFill>
                  <a:srgbClr val="56423C"/>
                </a:solidFill>
                <a:ea typeface="+mn-lt"/>
                <a:cs typeface="+mn-lt"/>
              </a:rPr>
              <a:t>. Nosili skórzane przepaski, a ich chciała ozdabiały tatuaże. Na twarzach pojawiały się egzotyczne ozdoby - w przekłutych uszach,  członkowie plemienia, umieszczali wielkie kawałki drewna. Podobną ,,biżuterię" nosili w wargach. W ich wierzeniach najważniejsze miejsce zajmował duch </a:t>
            </a:r>
            <a:r>
              <a:rPr lang="pl-PL" sz="1500" dirty="0" err="1">
                <a:solidFill>
                  <a:srgbClr val="56423C"/>
                </a:solidFill>
                <a:ea typeface="+mn-lt"/>
                <a:cs typeface="+mn-lt"/>
              </a:rPr>
              <a:t>Mzimu</a:t>
            </a:r>
            <a:r>
              <a:rPr lang="pl-PL" sz="1500" dirty="0">
                <a:solidFill>
                  <a:srgbClr val="56423C"/>
                </a:solidFill>
                <a:ea typeface="+mn-lt"/>
                <a:cs typeface="+mn-lt"/>
              </a:rPr>
              <a:t>.  Mógł on zarówno sprzyjać człowiekowi, jak niweczyć jego plany.  </a:t>
            </a:r>
            <a:r>
              <a:rPr lang="pl-PL" sz="1500" dirty="0" err="1">
                <a:solidFill>
                  <a:srgbClr val="56423C"/>
                </a:solidFill>
                <a:ea typeface="+mn-lt"/>
                <a:cs typeface="+mn-lt"/>
              </a:rPr>
              <a:t>Mzimu</a:t>
            </a:r>
            <a:r>
              <a:rPr lang="pl-PL" sz="1500" dirty="0">
                <a:solidFill>
                  <a:srgbClr val="56423C"/>
                </a:solidFill>
                <a:ea typeface="+mn-lt"/>
                <a:cs typeface="+mn-lt"/>
              </a:rPr>
              <a:t> przywoływano  zapalając ogień lub odprawiając tańce w określonym układzie.  Tak naprawdę za wszystkim stali wodzowie, którzy w ten sposób mogli kontrolować ludzi i ich działania (np. Wydając specjalne odgłosy sugerujące wiernym fakt, iż </a:t>
            </a:r>
            <a:r>
              <a:rPr lang="pl-PL" sz="1500" dirty="0" err="1">
                <a:solidFill>
                  <a:srgbClr val="56423C"/>
                </a:solidFill>
                <a:ea typeface="+mn-lt"/>
                <a:cs typeface="+mn-lt"/>
              </a:rPr>
              <a:t>Mzimu</a:t>
            </a:r>
            <a:r>
              <a:rPr lang="pl-PL" sz="1500" dirty="0">
                <a:solidFill>
                  <a:srgbClr val="56423C"/>
                </a:solidFill>
                <a:ea typeface="+mn-lt"/>
                <a:cs typeface="+mn-lt"/>
              </a:rPr>
              <a:t> zbliża się i może przemówić lub dać sygnał swojej obecności).</a:t>
            </a:r>
          </a:p>
          <a:p>
            <a:pPr algn="just"/>
            <a:r>
              <a:rPr lang="pl-PL" sz="1500" dirty="0">
                <a:solidFill>
                  <a:srgbClr val="56423C"/>
                </a:solidFill>
                <a:ea typeface="+mn-lt"/>
                <a:cs typeface="+mn-lt"/>
              </a:rPr>
              <a:t>Plemię </a:t>
            </a:r>
            <a:r>
              <a:rPr lang="pl-PL" sz="1500" dirty="0" err="1">
                <a:solidFill>
                  <a:srgbClr val="56423C"/>
                </a:solidFill>
                <a:ea typeface="+mn-lt"/>
                <a:cs typeface="+mn-lt"/>
              </a:rPr>
              <a:t>Wa-hima</a:t>
            </a:r>
            <a:r>
              <a:rPr lang="pl-PL" sz="1500" dirty="0">
                <a:solidFill>
                  <a:srgbClr val="56423C"/>
                </a:solidFill>
                <a:ea typeface="+mn-lt"/>
                <a:cs typeface="+mn-lt"/>
              </a:rPr>
              <a:t> żywiło się mięsem upolowanej zwierzyny i hodowlanego bydła.  Najważniejszą rośliną uprawną był dla nich maniok. Istotne miejsce - w ich jadłospisie - zajmowały także owoce, których dostarczała im okoliczna roślinność.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564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woda, zewnętrzne, osoba, mężczyzna&#10;&#10;Opis wygenerowany automatycznie">
            <a:extLst>
              <a:ext uri="{FF2B5EF4-FFF2-40B4-BE49-F238E27FC236}">
                <a16:creationId xmlns:a16="http://schemas.microsoft.com/office/drawing/2014/main" id="{208B77C7-1CB4-4C05-9911-E05B16C3B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54" r="38261" b="-1"/>
          <a:stretch/>
        </p:blipFill>
        <p:spPr>
          <a:xfrm>
            <a:off x="7571451" y="857413"/>
            <a:ext cx="3747632" cy="507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3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3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CD64A9-0B10-4DF7-A0BF-5ECC45908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7A3F31"/>
                </a:solidFill>
                <a:cs typeface="Calibri Light"/>
              </a:rPr>
              <a:t>PLEMIĘ ,,DINKA"</a:t>
            </a:r>
            <a:endParaRPr lang="pl-PL" dirty="0">
              <a:solidFill>
                <a:srgbClr val="7A3F3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830E78-3C7D-46BB-983F-B613DF3CB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20" y="2248823"/>
            <a:ext cx="6006192" cy="39281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sz="2400" dirty="0">
                <a:solidFill>
                  <a:srgbClr val="7A3F31"/>
                </a:solidFill>
                <a:ea typeface="+mn-lt"/>
                <a:cs typeface="+mn-lt"/>
              </a:rPr>
              <a:t>Mea była Murzynką, służącą Nel. Pochodziła  z plemienia </a:t>
            </a:r>
            <a:r>
              <a:rPr lang="pl-PL" sz="2400" dirty="0" err="1">
                <a:solidFill>
                  <a:srgbClr val="7A3F31"/>
                </a:solidFill>
                <a:ea typeface="+mn-lt"/>
                <a:cs typeface="+mn-lt"/>
              </a:rPr>
              <a:t>Dinka</a:t>
            </a:r>
            <a:r>
              <a:rPr lang="pl-PL" sz="2400" dirty="0">
                <a:solidFill>
                  <a:srgbClr val="7A3F31"/>
                </a:solidFill>
                <a:ea typeface="+mn-lt"/>
                <a:cs typeface="+mn-lt"/>
              </a:rPr>
              <a:t>. Miała długie nogi, była smukła i szczupła. Została ofiarowana dziewczynce przez Emira w </a:t>
            </a:r>
            <a:r>
              <a:rPr lang="pl-PL" sz="2400" dirty="0" err="1">
                <a:solidFill>
                  <a:srgbClr val="7A3F31"/>
                </a:solidFill>
                <a:ea typeface="+mn-lt"/>
                <a:cs typeface="+mn-lt"/>
              </a:rPr>
              <a:t>Faszodzie</a:t>
            </a:r>
            <a:r>
              <a:rPr lang="pl-PL" sz="2400" dirty="0">
                <a:solidFill>
                  <a:srgbClr val="7A3F31"/>
                </a:solidFill>
                <a:ea typeface="+mn-lt"/>
                <a:cs typeface="+mn-lt"/>
              </a:rPr>
              <a:t> po śmierci </a:t>
            </a:r>
            <a:r>
              <a:rPr lang="pl-PL" sz="2400" dirty="0" err="1">
                <a:solidFill>
                  <a:srgbClr val="7A3F31"/>
                </a:solidFill>
                <a:ea typeface="+mn-lt"/>
                <a:cs typeface="+mn-lt"/>
              </a:rPr>
              <a:t>Dinah</a:t>
            </a:r>
            <a:r>
              <a:rPr lang="pl-PL" sz="2400" dirty="0">
                <a:solidFill>
                  <a:srgbClr val="7A3F31"/>
                </a:solidFill>
                <a:ea typeface="+mn-lt"/>
                <a:cs typeface="+mn-lt"/>
              </a:rPr>
              <a:t>, kiedy zabrakło jej opiekunki.  Wychowywała się nad brzegiem Nilu. Była bardzo przywiązana do Nel i zakochała się w </a:t>
            </a:r>
            <a:r>
              <a:rPr lang="pl-PL" sz="2400" dirty="0" err="1">
                <a:solidFill>
                  <a:srgbClr val="7A3F31"/>
                </a:solidFill>
                <a:ea typeface="+mn-lt"/>
                <a:cs typeface="+mn-lt"/>
              </a:rPr>
              <a:t>Kalim</a:t>
            </a:r>
            <a:r>
              <a:rPr lang="pl-PL" sz="2400" dirty="0">
                <a:solidFill>
                  <a:srgbClr val="7A3F31"/>
                </a:solidFill>
                <a:ea typeface="+mn-lt"/>
                <a:cs typeface="+mn-lt"/>
              </a:rPr>
              <a:t>. Chciała umrzeć  z nim, kiedy razem, w czasie ostatniego etapu konali z  pragnienia na pustyni. Za sprawą dzieci  przyjęła chrzest na ,,górze Lindego".</a:t>
            </a:r>
          </a:p>
          <a:p>
            <a:endParaRPr lang="pl-PL" sz="2400" dirty="0">
              <a:solidFill>
                <a:srgbClr val="7A3F31"/>
              </a:solidFill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7A3F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zewnętrzne, mężczyzna, trzymający&#10;&#10;Opis wygenerowany automatycznie">
            <a:extLst>
              <a:ext uri="{FF2B5EF4-FFF2-40B4-BE49-F238E27FC236}">
                <a16:creationId xmlns:a16="http://schemas.microsoft.com/office/drawing/2014/main" id="{02CF78FF-D1B2-4413-B662-9516FE6B8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6" r="19856" b="1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9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4C606F0-B762-4A69-A23B-D70EA0DC6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7702F7-5C79-4B7D-B581-85F299291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26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3BD397F-8DDF-4FFD-A354-41960EE4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5800"/>
            <a:ext cx="3392424" cy="1532662"/>
          </a:xfrm>
        </p:spPr>
        <p:txBody>
          <a:bodyPr anchor="b">
            <a:normAutofit/>
          </a:bodyPr>
          <a:lstStyle/>
          <a:p>
            <a:r>
              <a:rPr lang="pl-PL" sz="3500">
                <a:cs typeface="Calibri Light"/>
              </a:rPr>
              <a:t>PLEMIĘ ,,SAMBURU"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F4DB96-7117-43BC-BAFA-79F7CC154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5EB161F8-6B81-4944-BCDB-9D155714F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3825CEE7-157B-4C45-9B6C-D7D958C89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E8B05FBE-D36C-4D10-AF27-E3EF3224C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3FD0F6C-0511-406C-A403-EC593C346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1AE6B8CF-F386-4EA0-9CC0-04BB5F32C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31463BB0-8DF9-4D90-98E7-9B8D84D5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E7A88AC-E05A-46F2-9900-841DABE3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EF687B8-F62A-4D83-B2B7-CF32E6207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D919404-5690-491D-BEC0-5098B3C9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A5535ADD-3CD0-401F-9AEA-EB1AE7208A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B4AC5220-D189-4824-86F1-E8EDF9B96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8DCD539-6938-457B-8519-8A2E3F7AF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60764895-7F5A-4853-9923-FFA49E4A2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012CC9DA-DBF1-4E4B-851C-A8AF99A95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AF0E019-BE2A-47B4-995E-A0CB1BA57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1817D57-9735-4418-AFA9-7F85F5535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78BD2D83-2631-4F87-BE03-AD58D63CB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608F4E98-52AD-4F2D-B287-A13E64EF33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D33C6372-7ED3-46C4-8DC6-30DC0DCC4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2DA61528-5416-4779-8F18-C441496D0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149529-B9CC-4237-9C3A-EF389805D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775900"/>
            <a:ext cx="3392424" cy="3430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pl-PL" sz="1800" dirty="0">
                <a:ea typeface="+mn-lt"/>
                <a:cs typeface="+mn-lt"/>
              </a:rPr>
              <a:t>Królem narodu był Mamba zginął on w bitwie z </a:t>
            </a:r>
            <a:r>
              <a:rPr lang="pl-PL" sz="1800" dirty="0" err="1">
                <a:ea typeface="+mn-lt"/>
                <a:cs typeface="+mn-lt"/>
              </a:rPr>
              <a:t>Wa-hima</a:t>
            </a:r>
            <a:r>
              <a:rPr lang="pl-PL" sz="1800" dirty="0">
                <a:ea typeface="+mn-lt"/>
                <a:cs typeface="+mn-lt"/>
              </a:rPr>
              <a:t>, pod Górą </a:t>
            </a:r>
            <a:r>
              <a:rPr lang="pl-PL" sz="1800" dirty="0" err="1">
                <a:ea typeface="+mn-lt"/>
                <a:cs typeface="+mn-lt"/>
              </a:rPr>
              <a:t>Boko</a:t>
            </a:r>
            <a:r>
              <a:rPr lang="pl-PL" sz="1800" dirty="0">
                <a:ea typeface="+mn-lt"/>
                <a:cs typeface="+mn-lt"/>
              </a:rPr>
              <a:t>.</a:t>
            </a:r>
          </a:p>
          <a:p>
            <a:pPr algn="just"/>
            <a:r>
              <a:rPr lang="pl-PL" sz="1800" dirty="0" err="1">
                <a:ea typeface="+mn-lt"/>
                <a:cs typeface="+mn-lt"/>
              </a:rPr>
              <a:t>Fauru</a:t>
            </a:r>
            <a:r>
              <a:rPr lang="pl-PL" sz="1800" dirty="0">
                <a:ea typeface="+mn-lt"/>
                <a:cs typeface="+mn-lt"/>
              </a:rPr>
              <a:t> był synem Mamby. Po śmierci ojca został królem narodu </a:t>
            </a:r>
            <a:r>
              <a:rPr lang="pl-PL" sz="1800" dirty="0" err="1">
                <a:ea typeface="+mn-lt"/>
                <a:cs typeface="+mn-lt"/>
              </a:rPr>
              <a:t>Samburu</a:t>
            </a:r>
            <a:r>
              <a:rPr lang="pl-PL" sz="1800" dirty="0">
                <a:ea typeface="+mn-lt"/>
                <a:cs typeface="+mn-lt"/>
              </a:rPr>
              <a:t>. Na prośbę, a właściwie rozkaz Stasia, uniknął śmierci z rąk </a:t>
            </a:r>
            <a:r>
              <a:rPr lang="pl-PL" sz="1800" dirty="0" err="1">
                <a:ea typeface="+mn-lt"/>
                <a:cs typeface="+mn-lt"/>
              </a:rPr>
              <a:t>Kalego</a:t>
            </a:r>
            <a:r>
              <a:rPr lang="pl-PL" sz="1800" dirty="0">
                <a:ea typeface="+mn-lt"/>
                <a:cs typeface="+mn-lt"/>
              </a:rPr>
              <a:t>, który w końcu uczynił wraz z nim ,,braterstwo krwi".</a:t>
            </a:r>
          </a:p>
          <a:p>
            <a:endParaRPr lang="pl-PL" sz="1800" dirty="0">
              <a:cs typeface="Calibri"/>
            </a:endParaRPr>
          </a:p>
          <a:p>
            <a:endParaRPr lang="pl-PL" sz="1800" dirty="0">
              <a:cs typeface="Calibri"/>
            </a:endParaRPr>
          </a:p>
        </p:txBody>
      </p:sp>
      <p:pic>
        <p:nvPicPr>
          <p:cNvPr id="7" name="Obraz 7" descr="Obraz zawierający budynek, zewnętrzne, osoba, kobieta&#10;&#10;Opis wygenerowany automatycznie">
            <a:extLst>
              <a:ext uri="{FF2B5EF4-FFF2-40B4-BE49-F238E27FC236}">
                <a16:creationId xmlns:a16="http://schemas.microsoft.com/office/drawing/2014/main" id="{ABC750BA-D87C-47C7-8517-40AB00575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87" r="38379"/>
          <a:stretch/>
        </p:blipFill>
        <p:spPr>
          <a:xfrm>
            <a:off x="4636008" y="589788"/>
            <a:ext cx="3675888" cy="5678424"/>
          </a:xfrm>
          <a:prstGeom prst="rect">
            <a:avLst/>
          </a:prstGeom>
        </p:spPr>
      </p:pic>
      <p:pic>
        <p:nvPicPr>
          <p:cNvPr id="6" name="Obraz 6" descr="Obraz zawierający osoba, zewnętrzne, stojące, grupa&#10;&#10;Opis wygenerowany automatycznie">
            <a:extLst>
              <a:ext uri="{FF2B5EF4-FFF2-40B4-BE49-F238E27FC236}">
                <a16:creationId xmlns:a16="http://schemas.microsoft.com/office/drawing/2014/main" id="{8411AC04-6E91-4E14-A51C-17F04C01B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6" r="5860" b="-3"/>
          <a:stretch/>
        </p:blipFill>
        <p:spPr>
          <a:xfrm>
            <a:off x="8430768" y="589788"/>
            <a:ext cx="3520440" cy="2770632"/>
          </a:xfrm>
          <a:prstGeom prst="rect">
            <a:avLst/>
          </a:prstGeom>
        </p:spPr>
      </p:pic>
      <p:pic>
        <p:nvPicPr>
          <p:cNvPr id="5" name="Obraz 5" descr="Obraz zawierający osoba, zewnętrzne, stojące, mężczyzna&#10;&#10;Opis wygenerowany automatycznie">
            <a:extLst>
              <a:ext uri="{FF2B5EF4-FFF2-40B4-BE49-F238E27FC236}">
                <a16:creationId xmlns:a16="http://schemas.microsoft.com/office/drawing/2014/main" id="{1A27488D-761A-4A7D-8691-16F7D544F1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12" r="-3" b="-3"/>
          <a:stretch/>
        </p:blipFill>
        <p:spPr>
          <a:xfrm>
            <a:off x="8430768" y="3488436"/>
            <a:ext cx="3520440" cy="277063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6A0830D7-560A-44A6-B6B3-C17A26405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9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0F901BB-7A9C-4782-8C5A-6C8718133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13BD32-1832-419B-B375-14DAB288B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26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F64DE26-B931-4252-80E4-4C33467C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8393"/>
            <a:ext cx="5266944" cy="1495968"/>
          </a:xfrm>
        </p:spPr>
        <p:txBody>
          <a:bodyPr anchor="ctr">
            <a:normAutofit/>
          </a:bodyPr>
          <a:lstStyle/>
          <a:p>
            <a:r>
              <a:rPr lang="pl-PL" sz="4200">
                <a:cs typeface="Calibri Light"/>
              </a:rPr>
              <a:t>PLEMIĘ ,,M'RUA"</a:t>
            </a:r>
            <a:endParaRPr lang="pl-PL" sz="42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5BF12C-3FC6-4E92-92C4-7C9925B17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19049"/>
            <a:ext cx="242107" cy="1340860"/>
            <a:chOff x="56167" y="899960"/>
            <a:chExt cx="242107" cy="1340860"/>
          </a:xfrm>
        </p:grpSpPr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3CC76FA5-E71D-4FC8-81E7-27C66828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AE10A6F3-3452-428C-9C74-85A4D6146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5D71853A-FDC6-4D58-9A42-EED03B49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2585397D-128D-4883-B73A-DFCAF0FCD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0868E2EA-C5D7-45DA-A84D-4225891AF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9E82D2E0-AFCC-4D46-AE44-C6C49D3CC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C3A92EF-4CB7-4E2E-9111-DD956182D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F36B80B8-1B67-4880-B571-E37842E66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61BA57F1-C138-4ADF-8EDD-DE6CE779C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BACAB3D3-2D49-4897-A4DE-20FCCC797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9B379655-5001-4120-A505-F2E96BA43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F813094A-AB99-4746-ADBB-F9CDF642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DA4D8427-37CA-4237-BB27-1812CB580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9">
              <a:extLst>
                <a:ext uri="{FF2B5EF4-FFF2-40B4-BE49-F238E27FC236}">
                  <a16:creationId xmlns:a16="http://schemas.microsoft.com/office/drawing/2014/main" id="{A6E5F87B-1136-4AAF-9DA5-FF64974C3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484B1FE0-5D1C-4B7F-8BBF-AA18FAFCF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id="{246FCE7F-379E-4451-940F-C21275F42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907BEA50-D6CF-4EF5-A0E8-B1D98874C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004C5CFF-5DAC-4920-8B07-7746DFFB1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4E4ACF7F-55DE-491A-B57B-FDFE92213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06E22DC0-049E-4AA6-92E0-37FB9F1B9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AA609A-A4C9-43D4-8272-3D1072FEA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26" y="2525209"/>
            <a:ext cx="6780505" cy="397454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pl-PL" sz="1400" dirty="0">
              <a:cs typeface="Calibri"/>
            </a:endParaRPr>
          </a:p>
          <a:p>
            <a:pPr algn="just"/>
            <a:r>
              <a:rPr lang="pl-PL" sz="1800" dirty="0">
                <a:ea typeface="+mn-lt"/>
                <a:cs typeface="+mn-lt"/>
              </a:rPr>
              <a:t>Królem wioski był stary Murzyn o rosłej sylwetce, zawarł on „braterstwo krwi ” z </a:t>
            </a:r>
            <a:r>
              <a:rPr lang="pl-PL" sz="1800" dirty="0" err="1">
                <a:ea typeface="+mn-lt"/>
                <a:cs typeface="+mn-lt"/>
              </a:rPr>
              <a:t>Kalim</a:t>
            </a:r>
            <a:r>
              <a:rPr lang="pl-PL" sz="1800" dirty="0">
                <a:ea typeface="+mn-lt"/>
                <a:cs typeface="+mn-lt"/>
              </a:rPr>
              <a:t>. </a:t>
            </a:r>
          </a:p>
          <a:p>
            <a:pPr algn="just"/>
            <a:r>
              <a:rPr lang="pl-PL" sz="1800" dirty="0">
                <a:ea typeface="+mn-lt"/>
                <a:cs typeface="+mn-lt"/>
              </a:rPr>
              <a:t> Czarownikiem był </a:t>
            </a:r>
            <a:r>
              <a:rPr lang="pl-PL" sz="1800" dirty="0" err="1">
                <a:ea typeface="+mn-lt"/>
                <a:cs typeface="+mn-lt"/>
              </a:rPr>
              <a:t>Kumba</a:t>
            </a:r>
            <a:r>
              <a:rPr lang="pl-PL" sz="1800" dirty="0">
                <a:ea typeface="+mn-lt"/>
                <a:cs typeface="+mn-lt"/>
              </a:rPr>
              <a:t>, nosił czapkę ze szczurów. Gdy odkryto, że oszukiwał i okradał swój naród, skazano go na banicję (czyli wygnanie z kraju).</a:t>
            </a:r>
          </a:p>
          <a:p>
            <a:pPr algn="just"/>
            <a:r>
              <a:rPr lang="pl-PL" sz="1800" dirty="0">
                <a:ea typeface="+mn-lt"/>
                <a:cs typeface="+mn-lt"/>
              </a:rPr>
              <a:t> Mężczyźni atakowali szkodniki za pomocą ognia, krzyków, szykowali pułapki. </a:t>
            </a:r>
          </a:p>
          <a:p>
            <a:pPr algn="just"/>
            <a:r>
              <a:rPr lang="pl-PL" sz="1800" dirty="0">
                <a:ea typeface="+mn-lt"/>
                <a:cs typeface="+mn-lt"/>
              </a:rPr>
              <a:t>Kobiety okopywały maniok. Ich ubiór składał się ze spódniczek z wrzosów lub skór przewiązywanych naokoło bioder, miały tatuaże, kolczyki, wykonane z drewna lub kości, tak duże, że sięgały do ramion. Szyję kobiet zdobiły kołnierze z żelaznego drutu, tak wysokie i sztywne, że uniemożliwiały poruszanie głową.</a:t>
            </a:r>
            <a:endParaRPr lang="pl-PL" sz="1800" dirty="0">
              <a:cs typeface="Calibri"/>
            </a:endParaRPr>
          </a:p>
          <a:p>
            <a:endParaRPr lang="pl-PL" sz="1400" dirty="0">
              <a:cs typeface="Calibri"/>
            </a:endParaRPr>
          </a:p>
          <a:p>
            <a:endParaRPr lang="pl-PL" sz="1400" dirty="0">
              <a:cs typeface="Calibri"/>
            </a:endParaRPr>
          </a:p>
        </p:txBody>
      </p:sp>
      <p:pic>
        <p:nvPicPr>
          <p:cNvPr id="5" name="Obraz 5" descr="Obraz zawierający osoba, wewnątrz, stół, trzymający&#10;&#10;Opis wygenerowany automatycznie">
            <a:extLst>
              <a:ext uri="{FF2B5EF4-FFF2-40B4-BE49-F238E27FC236}">
                <a16:creationId xmlns:a16="http://schemas.microsoft.com/office/drawing/2014/main" id="{2A9FF2F6-34B0-47B3-A376-67D33D5AB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" r="14623" b="4"/>
          <a:stretch/>
        </p:blipFill>
        <p:spPr>
          <a:xfrm>
            <a:off x="9360408" y="576072"/>
            <a:ext cx="2453640" cy="1645795"/>
          </a:xfrm>
          <a:prstGeom prst="rect">
            <a:avLst/>
          </a:prstGeom>
        </p:spPr>
      </p:pic>
      <p:pic>
        <p:nvPicPr>
          <p:cNvPr id="4" name="Obraz 4" descr="Obraz zawierający zewnętrzne, grupa, osoby, stojące&#10;&#10;Opis wygenerowany automatycznie">
            <a:extLst>
              <a:ext uri="{FF2B5EF4-FFF2-40B4-BE49-F238E27FC236}">
                <a16:creationId xmlns:a16="http://schemas.microsoft.com/office/drawing/2014/main" id="{9586A88E-3562-46C9-8F13-544D2B38D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4" r="2" b="7634"/>
          <a:stretch/>
        </p:blipFill>
        <p:spPr>
          <a:xfrm>
            <a:off x="6792573" y="2729631"/>
            <a:ext cx="5021475" cy="337856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E6624E0-4F60-48BC-A7A3-E9E39558C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2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az 12" descr="Obraz zawierający zewnętrzne, trawa, budynek, chodzenie&#10;&#10;Opis wygenerowany automatycznie">
            <a:extLst>
              <a:ext uri="{FF2B5EF4-FFF2-40B4-BE49-F238E27FC236}">
                <a16:creationId xmlns:a16="http://schemas.microsoft.com/office/drawing/2014/main" id="{866D66DD-72F4-4ECD-9AA8-BBBA95BEC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12" r="-2" b="12981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4" name="Obraz 10" descr="Obraz zawierający zachód słońca, przyroda, zewnętrzne, słońce&#10;&#10;Opis wygenerowany automatycznie">
            <a:extLst>
              <a:ext uri="{FF2B5EF4-FFF2-40B4-BE49-F238E27FC236}">
                <a16:creationId xmlns:a16="http://schemas.microsoft.com/office/drawing/2014/main" id="{174A3D7B-8256-4EFE-8750-FE23B1743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75" r="-1" b="1131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D21C3D-4C3C-4A27-98E9-3B9770C8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09600"/>
            <a:ext cx="3992700" cy="38771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US" sz="2400" kern="1200" dirty="0">
                <a:latin typeface="+mj-lt"/>
                <a:ea typeface="+mj-ea"/>
                <a:cs typeface="+mj-cs"/>
              </a:rPr>
              <a:t>   </a:t>
            </a:r>
            <a:r>
              <a:rPr lang="pl-PL" sz="2400" kern="1200" dirty="0">
                <a:latin typeface="+mj-lt"/>
                <a:ea typeface="+mj-ea"/>
                <a:cs typeface="+mj-cs"/>
              </a:rPr>
              <a:t>Afryka jest piękna, bardzo zróżnicowana, egzotyczna, ale też i niebezpieczna. Nie tylko dzika przyroda stanowi zagrożenie. Między zamieszkującymi tam plemionami, wciąż dochodzi do zbrojnych konfliktów. </a:t>
            </a:r>
          </a:p>
        </p:txBody>
      </p:sp>
    </p:spTree>
    <p:extLst>
      <p:ext uri="{BB962C8B-B14F-4D97-AF65-F5344CB8AC3E}">
        <p14:creationId xmlns:p14="http://schemas.microsoft.com/office/powerpoint/2010/main" val="40441983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1021</Words>
  <Application>Microsoft Office PowerPoint</Application>
  <PresentationFormat>Panoramiczny</PresentationFormat>
  <Paragraphs>27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LUDZIE, ICH ZWYCZAJE I OBRZĘDY - WIOSKI MURZYŃSKIE</vt:lpstr>
      <vt:lpstr>      Henryk Sienkiewicz wprowadził do swej powieści sympatyczną parę afrykańskich Murzynów, Kalego i Meę. Wraz ze Stasiem i Nel przemierzali  dzikie tereny północnej Afryki. To od nich właśnie najwięcej dowiadujemy się o obyczajach murzyńskich plemion.       Wierzyli  w wielkiego ducha, którego nazywali Mzimu. Składali mu w ofierze mięso i owoce, aby był dla nich łaskawy. Oczywiście duch ten nie istniał. To czarownicy z wiosek sporządzali bębny, które wydawały okropne dźwięki i dowodzili, że to krzyki niezadowolonego Mzimu. Mieszkańcy wierzyli w to i wykonywali wszystkie polecenia czarowników, aby Mzimu nie zesłał jakiegoś kataklizmu. Sądzili, że duch ten może sprowadzić deszcz lub suszę, głód i choroby.        Afrykanie zajmowali się łowiectwem i uprawą ziemi, głównie manioku. Żywili się  rosnącymi bananami i kokosami. Największym zagrożeniem dla tych roślin były słonie. Niszczyły one pola i plantacje, także, jak ludzie, szukając tam pożywienia. Murzyni uzbrojeni jedynie w łuki i włócznie nie mogli skutecznie bronić swych zbiorów przed słoniami.        W swojej wędrówce Staś i Nel napotkali kilka plemion murzyńskich. Wódz jednego z nich, M'Rua, zawarł przymierze z "dziwnymi" białymi przybyszami. Obyczaj ten polegał na "jedzeniu" siebie nawzajem. Z zabitego koźlęcia wyjmowano wątrobę, a następnie kawałek surowej wątroby maczano we krwi jednej z osób poddających się obrzędowi i wkładano drugiej do ust, później powtarzano to z drugą osobą. Podczas tego rytuału, kręcąc specjalnym kołowrotkiem, wypowiadano słowa przymierza. Po tak zawartym przymierzu gość stawał się członkiem plemienia.</vt:lpstr>
      <vt:lpstr>PLEMIĘ ,,DANGALÓW"</vt:lpstr>
      <vt:lpstr>PLEMIĘ ,,WA-HIMA"</vt:lpstr>
      <vt:lpstr>PLEMIĘ ,,DINKA"</vt:lpstr>
      <vt:lpstr>PLEMIĘ ,,SAMBURU"</vt:lpstr>
      <vt:lpstr>PLEMIĘ ,,M'RUA"</vt:lpstr>
      <vt:lpstr>   Afryka jest piękna, bardzo zróżnicowana, egzotyczna, ale też i niebezpieczna. Nie tylko dzika przyroda stanowi zagrożenie. Między zamieszkującymi tam plemionami, wciąż dochodzi do zbrojnych konfliktów.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a1714</cp:lastModifiedBy>
  <cp:revision>443</cp:revision>
  <dcterms:created xsi:type="dcterms:W3CDTF">2021-01-08T14:43:18Z</dcterms:created>
  <dcterms:modified xsi:type="dcterms:W3CDTF">2021-02-09T16:23:14Z</dcterms:modified>
</cp:coreProperties>
</file>