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8A39-8DCB-4D3C-A6D6-B616AC2D39AB}" type="datetimeFigureOut">
              <a:rPr lang="sk-SK" smtClean="0"/>
              <a:t>27.8.2020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6CCCDF2-B0A0-4BB4-99AA-13CA9B58B7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797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8A39-8DCB-4D3C-A6D6-B616AC2D39AB}" type="datetimeFigureOut">
              <a:rPr lang="sk-SK" smtClean="0"/>
              <a:t>27.8.2020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CCCDF2-B0A0-4BB4-99AA-13CA9B58B7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966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8A39-8DCB-4D3C-A6D6-B616AC2D39AB}" type="datetimeFigureOut">
              <a:rPr lang="sk-SK" smtClean="0"/>
              <a:t>27.8.2020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CCCDF2-B0A0-4BB4-99AA-13CA9B58B74B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679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8A39-8DCB-4D3C-A6D6-B616AC2D39AB}" type="datetimeFigureOut">
              <a:rPr lang="sk-SK" smtClean="0"/>
              <a:t>27.8.2020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CCCDF2-B0A0-4BB4-99AA-13CA9B58B7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3321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8A39-8DCB-4D3C-A6D6-B616AC2D39AB}" type="datetimeFigureOut">
              <a:rPr lang="sk-SK" smtClean="0"/>
              <a:t>27.8.2020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CCCDF2-B0A0-4BB4-99AA-13CA9B58B74B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4170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8A39-8DCB-4D3C-A6D6-B616AC2D39AB}" type="datetimeFigureOut">
              <a:rPr lang="sk-SK" smtClean="0"/>
              <a:t>27.8.2020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CCCDF2-B0A0-4BB4-99AA-13CA9B58B7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2940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8A39-8DCB-4D3C-A6D6-B616AC2D39AB}" type="datetimeFigureOut">
              <a:rPr lang="sk-SK" smtClean="0"/>
              <a:t>27.8.2020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CDF2-B0A0-4BB4-99AA-13CA9B58B7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2451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8A39-8DCB-4D3C-A6D6-B616AC2D39AB}" type="datetimeFigureOut">
              <a:rPr lang="sk-SK" smtClean="0"/>
              <a:t>27.8.2020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CDF2-B0A0-4BB4-99AA-13CA9B58B7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979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8A39-8DCB-4D3C-A6D6-B616AC2D39AB}" type="datetimeFigureOut">
              <a:rPr lang="sk-SK" smtClean="0"/>
              <a:t>27.8.2020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CDF2-B0A0-4BB4-99AA-13CA9B58B7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416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8A39-8DCB-4D3C-A6D6-B616AC2D39AB}" type="datetimeFigureOut">
              <a:rPr lang="sk-SK" smtClean="0"/>
              <a:t>27.8.2020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CCCDF2-B0A0-4BB4-99AA-13CA9B58B7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734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8A39-8DCB-4D3C-A6D6-B616AC2D39AB}" type="datetimeFigureOut">
              <a:rPr lang="sk-SK" smtClean="0"/>
              <a:t>27.8.2020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CCCDF2-B0A0-4BB4-99AA-13CA9B58B7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824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8A39-8DCB-4D3C-A6D6-B616AC2D39AB}" type="datetimeFigureOut">
              <a:rPr lang="sk-SK" smtClean="0"/>
              <a:t>27.8.2020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CCCDF2-B0A0-4BB4-99AA-13CA9B58B7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39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8A39-8DCB-4D3C-A6D6-B616AC2D39AB}" type="datetimeFigureOut">
              <a:rPr lang="sk-SK" smtClean="0"/>
              <a:t>27.8.2020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CDF2-B0A0-4BB4-99AA-13CA9B58B7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132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8A39-8DCB-4D3C-A6D6-B616AC2D39AB}" type="datetimeFigureOut">
              <a:rPr lang="sk-SK" smtClean="0"/>
              <a:t>27.8.2020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CDF2-B0A0-4BB4-99AA-13CA9B58B7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991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8A39-8DCB-4D3C-A6D6-B616AC2D39AB}" type="datetimeFigureOut">
              <a:rPr lang="sk-SK" smtClean="0"/>
              <a:t>27.8.2020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CCDF2-B0A0-4BB4-99AA-13CA9B58B7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14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8A39-8DCB-4D3C-A6D6-B616AC2D39AB}" type="datetimeFigureOut">
              <a:rPr lang="sk-SK" smtClean="0"/>
              <a:t>27.8.2020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CCCDF2-B0A0-4BB4-99AA-13CA9B58B7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473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C8A39-8DCB-4D3C-A6D6-B616AC2D39AB}" type="datetimeFigureOut">
              <a:rPr lang="sk-SK" smtClean="0"/>
              <a:t>27.8.2020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6CCCDF2-B0A0-4BB4-99AA-13CA9B58B7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50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svs.edu.sk/prehlady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dualnysystem.s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8634" y="1417321"/>
            <a:ext cx="10182248" cy="1438422"/>
          </a:xfrm>
        </p:spPr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  <a:latin typeface="AR CENA" panose="02000000000000000000" pitchFamily="2" charset="0"/>
              </a:rPr>
              <a:t>AKO SI VYBRAŤ STREDNÚ ŠKOLU???</a:t>
            </a:r>
            <a:endParaRPr lang="sk-SK" b="1" dirty="0">
              <a:solidFill>
                <a:srgbClr val="002060"/>
              </a:solidFill>
              <a:latin typeface="AR CENA" panose="02000000000000000000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90739" y="3483150"/>
            <a:ext cx="8915399" cy="1126283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smtClean="0">
                <a:solidFill>
                  <a:schemeClr val="accent1">
                    <a:lumMod val="50000"/>
                  </a:schemeClr>
                </a:solidFill>
              </a:rPr>
              <a:t>Pomocný materiál pri výbere strednej školy</a:t>
            </a:r>
            <a:endParaRPr lang="sk-SK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123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D6EB4-FBF8-40F1-B599-B096C225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402" y="823003"/>
            <a:ext cx="7251435" cy="717452"/>
          </a:xfrm>
        </p:spPr>
        <p:txBody>
          <a:bodyPr>
            <a:normAutofit/>
          </a:bodyPr>
          <a:lstStyle/>
          <a:p>
            <a:pPr algn="ctr"/>
            <a:r>
              <a:rPr lang="sk-SK" b="1" dirty="0"/>
              <a:t>SOŠ ekonomické zameranie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EB556AB7-6ADD-43C1-A493-D5D371406257}"/>
              </a:ext>
            </a:extLst>
          </p:cNvPr>
          <p:cNvSpPr txBox="1">
            <a:spLocks/>
          </p:cNvSpPr>
          <p:nvPr/>
        </p:nvSpPr>
        <p:spPr>
          <a:xfrm>
            <a:off x="1250950" y="2846861"/>
            <a:ext cx="7385540" cy="368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3300" dirty="0"/>
              <a:t>OA – </a:t>
            </a:r>
            <a:r>
              <a:rPr lang="sk-SK" sz="3300" b="1" dirty="0">
                <a:solidFill>
                  <a:srgbClr val="0070C0"/>
                </a:solidFill>
              </a:rPr>
              <a:t>Obchodná</a:t>
            </a:r>
            <a:r>
              <a:rPr lang="sk-SK" sz="3300" dirty="0"/>
              <a:t> akadémia</a:t>
            </a:r>
          </a:p>
          <a:p>
            <a:pPr marL="0" indent="0">
              <a:buNone/>
            </a:pPr>
            <a:r>
              <a:rPr lang="sk-SK" sz="3300" dirty="0"/>
              <a:t>HA – </a:t>
            </a:r>
            <a:r>
              <a:rPr lang="sk-SK" sz="3300" b="1" dirty="0">
                <a:solidFill>
                  <a:srgbClr val="0070C0"/>
                </a:solidFill>
              </a:rPr>
              <a:t>Hotelová</a:t>
            </a:r>
            <a:r>
              <a:rPr lang="sk-SK" sz="3300" dirty="0"/>
              <a:t> akadémia</a:t>
            </a:r>
          </a:p>
          <a:p>
            <a:pPr marL="0" indent="0">
              <a:buNone/>
            </a:pPr>
            <a:r>
              <a:rPr lang="sk-SK" sz="3300" dirty="0"/>
              <a:t>SOŠ </a:t>
            </a:r>
            <a:r>
              <a:rPr lang="sk-SK" sz="3300" b="1" dirty="0">
                <a:solidFill>
                  <a:srgbClr val="0070C0"/>
                </a:solidFill>
              </a:rPr>
              <a:t>hotelových služieb </a:t>
            </a:r>
            <a:r>
              <a:rPr lang="sk-SK" sz="3300" b="1" dirty="0" smtClean="0">
                <a:solidFill>
                  <a:srgbClr val="0070C0"/>
                </a:solidFill>
              </a:rPr>
              <a:t>a obchodu</a:t>
            </a:r>
            <a:endParaRPr lang="sk-SK" sz="3300" dirty="0" smtClean="0"/>
          </a:p>
          <a:p>
            <a:pPr marL="0" indent="0">
              <a:buNone/>
            </a:pPr>
            <a:r>
              <a:rPr lang="sk-SK" sz="3300" dirty="0" smtClean="0"/>
              <a:t>SOŠ </a:t>
            </a:r>
            <a:r>
              <a:rPr lang="sk-SK" sz="3300" b="1" dirty="0" smtClean="0">
                <a:solidFill>
                  <a:srgbClr val="0070C0"/>
                </a:solidFill>
              </a:rPr>
              <a:t>obchodu a služieb</a:t>
            </a:r>
          </a:p>
          <a:p>
            <a:pPr marL="0" indent="0">
              <a:buNone/>
            </a:pPr>
            <a:r>
              <a:rPr lang="sk-SK" sz="3300" dirty="0" smtClean="0"/>
              <a:t>SOŠ </a:t>
            </a:r>
            <a:r>
              <a:rPr lang="sk-SK" sz="3300" b="1" dirty="0">
                <a:solidFill>
                  <a:srgbClr val="0070C0"/>
                </a:solidFill>
              </a:rPr>
              <a:t>podnikania</a:t>
            </a:r>
          </a:p>
          <a:p>
            <a:pPr marL="0" indent="0">
              <a:buNone/>
            </a:pPr>
            <a:endParaRPr lang="sk-SK" sz="3300" dirty="0"/>
          </a:p>
        </p:txBody>
      </p:sp>
      <p:sp>
        <p:nvSpPr>
          <p:cNvPr id="5" name="AutoShape 2" descr="6444 K čašník, servírka, ŠTUDIJNÉ, ODBORY, Stredná odborná škola ..."/>
          <p:cNvSpPr>
            <a:spLocks noChangeAspect="1" noChangeArrowheads="1"/>
          </p:cNvSpPr>
          <p:nvPr/>
        </p:nvSpPr>
        <p:spPr bwMode="auto">
          <a:xfrm>
            <a:off x="155575" y="-914400"/>
            <a:ext cx="1095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6" descr="Ten, čašník, s, podnos, od, pne Klipart | k15375396 | Fotosearch"/>
          <p:cNvSpPr>
            <a:spLocks noChangeAspect="1" noChangeArrowheads="1"/>
          </p:cNvSpPr>
          <p:nvPr/>
        </p:nvSpPr>
        <p:spPr bwMode="auto">
          <a:xfrm>
            <a:off x="8525852" y="2037250"/>
            <a:ext cx="132397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7628">
            <a:off x="8802908" y="2839411"/>
            <a:ext cx="2695036" cy="346886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5902">
            <a:off x="1577560" y="614794"/>
            <a:ext cx="1656588" cy="18513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15946578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D6EB4-FBF8-40F1-B599-B096C225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917" y="438388"/>
            <a:ext cx="9157364" cy="633046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/>
              <a:t>SOŠ špecifické zameranie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4ECABE-6CE3-430C-A9FC-8DD4530ED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109" y="1327875"/>
            <a:ext cx="10750676" cy="537819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sz="3300" dirty="0"/>
              <a:t>SOŠ </a:t>
            </a:r>
            <a:r>
              <a:rPr lang="sk-SK" sz="3300" b="1" dirty="0" smtClean="0">
                <a:solidFill>
                  <a:srgbClr val="0070C0"/>
                </a:solidFill>
              </a:rPr>
              <a:t>pedagogická</a:t>
            </a:r>
            <a:endParaRPr lang="sk-SK" sz="33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300" dirty="0"/>
              <a:t>SZŠ </a:t>
            </a:r>
            <a:r>
              <a:rPr lang="sk-SK" sz="3300" dirty="0" smtClean="0"/>
              <a:t> </a:t>
            </a:r>
            <a:r>
              <a:rPr lang="sk-SK" sz="3300" b="1" dirty="0" smtClean="0">
                <a:solidFill>
                  <a:srgbClr val="0070C0"/>
                </a:solidFill>
              </a:rPr>
              <a:t>zdravotná</a:t>
            </a:r>
            <a:endParaRPr lang="sk-SK" sz="33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300" dirty="0"/>
              <a:t>SOŠ</a:t>
            </a:r>
            <a:r>
              <a:rPr lang="sk-SK" sz="3300" b="1" dirty="0"/>
              <a:t> </a:t>
            </a:r>
            <a:r>
              <a:rPr lang="sk-SK" sz="3300" b="1" dirty="0">
                <a:solidFill>
                  <a:srgbClr val="0070C0"/>
                </a:solidFill>
              </a:rPr>
              <a:t>masmediálnych a informačných štúdií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300" dirty="0"/>
              <a:t>SOŠ </a:t>
            </a:r>
            <a:r>
              <a:rPr lang="sk-SK" sz="3300" b="1" dirty="0" smtClean="0">
                <a:solidFill>
                  <a:srgbClr val="0070C0"/>
                </a:solidFill>
              </a:rPr>
              <a:t>umelecko-priemyselná</a:t>
            </a:r>
            <a:endParaRPr lang="sk-SK" sz="33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k-SK" sz="3300" dirty="0"/>
              <a:t>SOŠ </a:t>
            </a:r>
            <a:r>
              <a:rPr lang="sk-SK" sz="3300" b="1" dirty="0">
                <a:solidFill>
                  <a:srgbClr val="0070C0"/>
                </a:solidFill>
              </a:rPr>
              <a:t>drevárska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300" dirty="0"/>
              <a:t>SŠŠ</a:t>
            </a:r>
            <a:r>
              <a:rPr lang="sk-SK" sz="3300" b="1" dirty="0">
                <a:solidFill>
                  <a:srgbClr val="0070C0"/>
                </a:solidFill>
              </a:rPr>
              <a:t> </a:t>
            </a:r>
            <a:r>
              <a:rPr lang="sk-SK" sz="3300" b="1" dirty="0" smtClean="0">
                <a:solidFill>
                  <a:srgbClr val="0070C0"/>
                </a:solidFill>
              </a:rPr>
              <a:t> stredná </a:t>
            </a:r>
            <a:r>
              <a:rPr lang="sk-SK" sz="3300" b="1" dirty="0">
                <a:solidFill>
                  <a:srgbClr val="0070C0"/>
                </a:solidFill>
              </a:rPr>
              <a:t>športová škola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300" dirty="0"/>
              <a:t>SOŠ</a:t>
            </a:r>
            <a:r>
              <a:rPr lang="sk-SK" sz="3300" b="1" dirty="0">
                <a:solidFill>
                  <a:srgbClr val="0070C0"/>
                </a:solidFill>
              </a:rPr>
              <a:t> </a:t>
            </a:r>
            <a:r>
              <a:rPr lang="sk-SK" sz="3300" b="1" dirty="0" err="1">
                <a:solidFill>
                  <a:srgbClr val="0070C0"/>
                </a:solidFill>
              </a:rPr>
              <a:t>inform</a:t>
            </a:r>
            <a:r>
              <a:rPr lang="sk-SK" sz="3300" b="1" dirty="0">
                <a:solidFill>
                  <a:srgbClr val="0070C0"/>
                </a:solidFill>
              </a:rPr>
              <a:t>. </a:t>
            </a:r>
            <a:r>
              <a:rPr lang="sk-SK" sz="3300" b="1" dirty="0" smtClean="0">
                <a:solidFill>
                  <a:srgbClr val="0070C0"/>
                </a:solidFill>
              </a:rPr>
              <a:t>technológií</a:t>
            </a:r>
            <a:endParaRPr lang="sk-SK" sz="3300" dirty="0"/>
          </a:p>
          <a:p>
            <a:pPr>
              <a:buFont typeface="Wingdings" panose="05000000000000000000" pitchFamily="2" charset="2"/>
              <a:buChar char="Ø"/>
            </a:pPr>
            <a:r>
              <a:rPr lang="sk-SK" sz="3300" dirty="0"/>
              <a:t>SOŠ </a:t>
            </a:r>
            <a:r>
              <a:rPr lang="sk-SK" sz="3300" b="1" dirty="0">
                <a:solidFill>
                  <a:srgbClr val="0070C0"/>
                </a:solidFill>
              </a:rPr>
              <a:t>ochrany osôb a majetku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3300" dirty="0"/>
              <a:t>SOŠ </a:t>
            </a:r>
            <a:r>
              <a:rPr lang="sk-SK" sz="3300" b="1" dirty="0">
                <a:solidFill>
                  <a:srgbClr val="0070C0"/>
                </a:solidFill>
              </a:rPr>
              <a:t>kaderníctvo/ </a:t>
            </a:r>
            <a:r>
              <a:rPr lang="sk-SK" sz="3300" b="1" dirty="0" err="1">
                <a:solidFill>
                  <a:srgbClr val="0070C0"/>
                </a:solidFill>
              </a:rPr>
              <a:t>vizážistika</a:t>
            </a:r>
            <a:endParaRPr lang="sk-SK" sz="3300" b="1" dirty="0">
              <a:solidFill>
                <a:srgbClr val="0070C0"/>
              </a:solidFill>
            </a:endParaRPr>
          </a:p>
          <a:p>
            <a:endParaRPr lang="sk-SK" sz="3300" b="1" dirty="0">
              <a:solidFill>
                <a:srgbClr val="0070C0"/>
              </a:solidFill>
            </a:endParaRPr>
          </a:p>
          <a:p>
            <a:endParaRPr lang="sk-SK" sz="33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811182">
            <a:off x="8801965" y="843833"/>
            <a:ext cx="1347987" cy="109465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878">
            <a:off x="7486269" y="3580015"/>
            <a:ext cx="1139978" cy="156606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60759">
            <a:off x="9881246" y="2675748"/>
            <a:ext cx="1687024" cy="1687024"/>
          </a:xfrm>
          <a:prstGeom prst="rect">
            <a:avLst/>
          </a:prstGeom>
          <a:effectLst>
            <a:softEdge rad="317500"/>
          </a:effectLst>
          <a:scene3d>
            <a:camera prst="perspectiveLeft"/>
            <a:lightRig rig="threePt" dir="t"/>
          </a:scene3d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2931">
            <a:off x="9333238" y="4825490"/>
            <a:ext cx="1558413" cy="164859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264284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D6EB4-FBF8-40F1-B599-B096C225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783" y="372845"/>
            <a:ext cx="8932985" cy="590843"/>
          </a:xfrm>
        </p:spPr>
        <p:txBody>
          <a:bodyPr>
            <a:noAutofit/>
          </a:bodyPr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Umelecké </a:t>
            </a:r>
            <a:r>
              <a:rPr lang="sk-SK" b="1" dirty="0">
                <a:solidFill>
                  <a:srgbClr val="C00000"/>
                </a:solidFill>
              </a:rPr>
              <a:t>zameranie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4ECABE-6CE3-430C-A9FC-8DD4530ED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430" y="1327661"/>
            <a:ext cx="9937505" cy="5028716"/>
          </a:xfrm>
        </p:spPr>
        <p:txBody>
          <a:bodyPr>
            <a:normAutofit fontScale="92500" lnSpcReduction="10000"/>
          </a:bodyPr>
          <a:lstStyle/>
          <a:p>
            <a:r>
              <a:rPr lang="sk-SK" sz="3300" dirty="0"/>
              <a:t>SOŠ </a:t>
            </a:r>
            <a:r>
              <a:rPr lang="sk-SK" sz="3300" b="1" dirty="0">
                <a:solidFill>
                  <a:srgbClr val="0070C0"/>
                </a:solidFill>
              </a:rPr>
              <a:t>úžitkového výtvarníctva</a:t>
            </a:r>
          </a:p>
          <a:p>
            <a:r>
              <a:rPr lang="sk-SK" sz="3300" dirty="0"/>
              <a:t>SUŠ </a:t>
            </a:r>
            <a:r>
              <a:rPr lang="sk-SK" sz="3300" b="1" dirty="0">
                <a:solidFill>
                  <a:srgbClr val="0070C0"/>
                </a:solidFill>
              </a:rPr>
              <a:t>scénického výtvarníctva</a:t>
            </a:r>
          </a:p>
          <a:p>
            <a:r>
              <a:rPr lang="sk-SK" sz="3300" dirty="0"/>
              <a:t>SUŠ</a:t>
            </a:r>
            <a:r>
              <a:rPr lang="sk-SK" sz="3300" b="1" dirty="0"/>
              <a:t> </a:t>
            </a:r>
            <a:r>
              <a:rPr lang="sk-SK" sz="3300" b="1" dirty="0">
                <a:solidFill>
                  <a:srgbClr val="0070C0"/>
                </a:solidFill>
              </a:rPr>
              <a:t>dizajnu</a:t>
            </a:r>
          </a:p>
          <a:p>
            <a:r>
              <a:rPr lang="sk-SK" sz="3300" dirty="0"/>
              <a:t>SUŠ </a:t>
            </a:r>
            <a:r>
              <a:rPr lang="sk-SK" sz="3300" b="1" dirty="0" smtClean="0">
                <a:solidFill>
                  <a:srgbClr val="0070C0"/>
                </a:solidFill>
              </a:rPr>
              <a:t>animovanej </a:t>
            </a:r>
            <a:r>
              <a:rPr lang="sk-SK" sz="3300" b="1" dirty="0">
                <a:solidFill>
                  <a:srgbClr val="0070C0"/>
                </a:solidFill>
              </a:rPr>
              <a:t>tvorby</a:t>
            </a:r>
          </a:p>
          <a:p>
            <a:endParaRPr lang="sk-SK" sz="3300" b="1" dirty="0">
              <a:solidFill>
                <a:srgbClr val="0070C0"/>
              </a:solidFill>
            </a:endParaRPr>
          </a:p>
          <a:p>
            <a:r>
              <a:rPr lang="sk-SK" sz="3300" b="1" dirty="0"/>
              <a:t>KONZERVATÓRIUM </a:t>
            </a:r>
          </a:p>
          <a:p>
            <a:pPr marL="0" indent="0">
              <a:buNone/>
            </a:pPr>
            <a:r>
              <a:rPr lang="sk-SK" sz="3300" b="1" dirty="0" smtClean="0">
                <a:solidFill>
                  <a:srgbClr val="0070C0"/>
                </a:solidFill>
              </a:rPr>
              <a:t>- hudba</a:t>
            </a:r>
            <a:endParaRPr lang="sk-SK" sz="33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k-SK" sz="3300" b="1" dirty="0" smtClean="0">
                <a:solidFill>
                  <a:srgbClr val="0070C0"/>
                </a:solidFill>
              </a:rPr>
              <a:t>- spev</a:t>
            </a:r>
            <a:endParaRPr lang="sk-SK" sz="33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k-SK" sz="3300" b="1" dirty="0" smtClean="0">
                <a:solidFill>
                  <a:srgbClr val="0070C0"/>
                </a:solidFill>
              </a:rPr>
              <a:t>- </a:t>
            </a:r>
            <a:r>
              <a:rPr lang="sk-SK" sz="3300" b="1" dirty="0">
                <a:solidFill>
                  <a:srgbClr val="0070C0"/>
                </a:solidFill>
              </a:rPr>
              <a:t>hudobno- dramatické umenie</a:t>
            </a:r>
          </a:p>
          <a:p>
            <a:endParaRPr lang="sk-SK" sz="33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1050">
            <a:off x="9573842" y="595647"/>
            <a:ext cx="1953852" cy="26171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6115">
            <a:off x="6724356" y="2527492"/>
            <a:ext cx="1990137" cy="16080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41334">
            <a:off x="8818420" y="4242827"/>
            <a:ext cx="2984975" cy="21333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02656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AA49356-CE07-4BF0-9E58-B1233E93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2604" y="1684607"/>
            <a:ext cx="8915399" cy="2262781"/>
          </a:xfrm>
        </p:spPr>
        <p:txBody>
          <a:bodyPr/>
          <a:lstStyle/>
          <a:p>
            <a:r>
              <a:rPr lang="sk-SK" b="1" dirty="0"/>
              <a:t>Prehľad škôl a počet uchádzačov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23C058E-C748-4857-922D-B44BF05770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400" b="1" dirty="0"/>
              <a:t>Školské výpočtové stredisko</a:t>
            </a:r>
          </a:p>
        </p:txBody>
      </p:sp>
    </p:spTree>
    <p:extLst>
      <p:ext uri="{BB962C8B-B14F-4D97-AF65-F5344CB8AC3E}">
        <p14:creationId xmlns:p14="http://schemas.microsoft.com/office/powerpoint/2010/main" val="41934153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4BED7-1E00-4013-9C4D-CA383781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2682"/>
            <a:ext cx="10058400" cy="1609344"/>
          </a:xfrm>
        </p:spPr>
        <p:txBody>
          <a:bodyPr/>
          <a:lstStyle/>
          <a:p>
            <a:pPr algn="ctr"/>
            <a:r>
              <a:rPr lang="sk-SK" dirty="0"/>
              <a:t>100% overené informácie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FEAB8F-E889-4174-A6ED-299C31883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7" y="1403604"/>
            <a:ext cx="11549575" cy="4901946"/>
          </a:xfrm>
        </p:spPr>
        <p:txBody>
          <a:bodyPr/>
          <a:lstStyle/>
          <a:p>
            <a:r>
              <a:rPr lang="sk-SK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konkrétne web stránky stredných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škôl</a:t>
            </a:r>
            <a:r>
              <a:rPr lang="sk-SK" dirty="0" smtClean="0"/>
              <a:t>(možnosti </a:t>
            </a:r>
            <a:r>
              <a:rPr lang="sk-SK" dirty="0"/>
              <a:t>štúdia, pre uchádzačov, kritéria prijímania)</a:t>
            </a:r>
          </a:p>
          <a:p>
            <a:r>
              <a:rPr lang="sk-SK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stránky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SVŠ</a:t>
            </a:r>
          </a:p>
          <a:p>
            <a:pPr marL="0" indent="0" algn="ctr">
              <a:buNone/>
            </a:pPr>
            <a:r>
              <a:rPr lang="sk-SK" sz="3600" b="1" i="1" dirty="0" smtClean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sk-SK" sz="3600" b="1" i="1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sk-SK" sz="3600" b="1" i="1" dirty="0" smtClean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www.svs.edu.sk/prehlady.aspx</a:t>
            </a:r>
            <a:endParaRPr lang="sk-SK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objekt pre obsah 5">
            <a:extLst>
              <a:ext uri="{FF2B5EF4-FFF2-40B4-BE49-F238E27FC236}">
                <a16:creationId xmlns:a16="http://schemas.microsoft.com/office/drawing/2014/main" id="{FF301B8D-B63D-4D76-AC70-53709AE2E5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16" b="16239"/>
          <a:stretch/>
        </p:blipFill>
        <p:spPr>
          <a:xfrm>
            <a:off x="1850439" y="3516981"/>
            <a:ext cx="8615924" cy="2827993"/>
          </a:xfrm>
          <a:prstGeom prst="rect">
            <a:avLst/>
          </a:prstGeom>
        </p:spPr>
      </p:pic>
      <p:cxnSp>
        <p:nvCxnSpPr>
          <p:cNvPr id="6" name="Rovná spojovacia šípka 5"/>
          <p:cNvCxnSpPr/>
          <p:nvPr/>
        </p:nvCxnSpPr>
        <p:spPr>
          <a:xfrm flipH="1">
            <a:off x="4107766" y="4318782"/>
            <a:ext cx="450166" cy="7877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072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406ED728-81A7-49E7-B48D-8DDCD493F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46" t="14329" r="12930" b="6200"/>
          <a:stretch/>
        </p:blipFill>
        <p:spPr>
          <a:xfrm>
            <a:off x="561974" y="108804"/>
            <a:ext cx="10429875" cy="6482496"/>
          </a:xfrm>
          <a:prstGeom prst="rect">
            <a:avLst/>
          </a:prstGeom>
        </p:spPr>
      </p:pic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098B9CF6-B772-4DE6-A0AC-F3C618BEC334}"/>
              </a:ext>
            </a:extLst>
          </p:cNvPr>
          <p:cNvCxnSpPr>
            <a:cxnSpLocks/>
          </p:cNvCxnSpPr>
          <p:nvPr/>
        </p:nvCxnSpPr>
        <p:spPr>
          <a:xfrm>
            <a:off x="5648325" y="4643247"/>
            <a:ext cx="742951" cy="3159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ĺžnik 5">
            <a:extLst>
              <a:ext uri="{FF2B5EF4-FFF2-40B4-BE49-F238E27FC236}">
                <a16:creationId xmlns:a16="http://schemas.microsoft.com/office/drawing/2014/main" id="{F1A7820D-8E3C-4077-A3D3-9708DC59072B}"/>
              </a:ext>
            </a:extLst>
          </p:cNvPr>
          <p:cNvSpPr/>
          <p:nvPr/>
        </p:nvSpPr>
        <p:spPr>
          <a:xfrm>
            <a:off x="2657475" y="4182101"/>
            <a:ext cx="299085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rgbClr val="002060"/>
                </a:solidFill>
              </a:rPr>
              <a:t>počet žiakov </a:t>
            </a:r>
            <a:r>
              <a:rPr lang="sk-SK" b="1" dirty="0" err="1">
                <a:solidFill>
                  <a:srgbClr val="002060"/>
                </a:solidFill>
              </a:rPr>
              <a:t>talentovky</a:t>
            </a:r>
            <a:endParaRPr lang="sk-SK" b="1" dirty="0">
              <a:solidFill>
                <a:srgbClr val="002060"/>
              </a:solidFill>
            </a:endParaRPr>
          </a:p>
        </p:txBody>
      </p: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757321F8-BFE1-4B8F-8628-0EDCA837C944}"/>
              </a:ext>
            </a:extLst>
          </p:cNvPr>
          <p:cNvCxnSpPr>
            <a:cxnSpLocks/>
          </p:cNvCxnSpPr>
          <p:nvPr/>
        </p:nvCxnSpPr>
        <p:spPr>
          <a:xfrm flipH="1">
            <a:off x="6910387" y="4182101"/>
            <a:ext cx="890587" cy="7771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ĺžnik 9">
            <a:extLst>
              <a:ext uri="{FF2B5EF4-FFF2-40B4-BE49-F238E27FC236}">
                <a16:creationId xmlns:a16="http://schemas.microsoft.com/office/drawing/2014/main" id="{9D73C05E-F29E-499C-AEA2-9204E800CB1C}"/>
              </a:ext>
            </a:extLst>
          </p:cNvPr>
          <p:cNvSpPr/>
          <p:nvPr/>
        </p:nvSpPr>
        <p:spPr>
          <a:xfrm>
            <a:off x="6543675" y="3592177"/>
            <a:ext cx="299085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rgbClr val="002060"/>
                </a:solidFill>
              </a:rPr>
              <a:t>počet žiakov netalentové</a:t>
            </a:r>
          </a:p>
        </p:txBody>
      </p:sp>
    </p:spTree>
    <p:extLst>
      <p:ext uri="{BB962C8B-B14F-4D97-AF65-F5344CB8AC3E}">
        <p14:creationId xmlns:p14="http://schemas.microsoft.com/office/powerpoint/2010/main" val="3153809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20837" y="2260210"/>
            <a:ext cx="10055640" cy="12989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4800" b="1" dirty="0" smtClean="0">
                <a:solidFill>
                  <a:srgbClr val="C00000"/>
                </a:solidFill>
              </a:rPr>
              <a:t>Veľa šťastia pri výbere </a:t>
            </a:r>
          </a:p>
          <a:p>
            <a:pPr marL="0" indent="0" algn="ctr">
              <a:buNone/>
            </a:pPr>
            <a:r>
              <a:rPr lang="sk-SK" sz="4800" b="1" dirty="0" smtClean="0">
                <a:solidFill>
                  <a:srgbClr val="C00000"/>
                </a:solidFill>
              </a:rPr>
              <a:t>strednej školy</a:t>
            </a:r>
            <a:endParaRPr lang="sk-SK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360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3258" y="652246"/>
            <a:ext cx="4820750" cy="712321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</a:rPr>
              <a:t>Aké mám možnosti?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1"/>
          </p:nvPr>
        </p:nvSpPr>
        <p:spPr>
          <a:xfrm>
            <a:off x="690074" y="1627163"/>
            <a:ext cx="4313864" cy="3777622"/>
          </a:xfrm>
        </p:spPr>
        <p:txBody>
          <a:bodyPr/>
          <a:lstStyle/>
          <a:p>
            <a:pPr marL="0" indent="0">
              <a:buNone/>
            </a:pPr>
            <a:r>
              <a:rPr lang="sk-SK" sz="2800" b="1" dirty="0">
                <a:solidFill>
                  <a:srgbClr val="0070C0"/>
                </a:solidFill>
              </a:rPr>
              <a:t>bilingválne štúdium </a:t>
            </a:r>
          </a:p>
          <a:p>
            <a:r>
              <a:rPr lang="sk-SK" sz="2400" dirty="0"/>
              <a:t>štúdium v cudzom jazyku</a:t>
            </a:r>
          </a:p>
          <a:p>
            <a:r>
              <a:rPr lang="sk-SK" sz="2400" b="1" dirty="0">
                <a:solidFill>
                  <a:schemeClr val="tx1"/>
                </a:solidFill>
              </a:rPr>
              <a:t>5 rokov</a:t>
            </a:r>
          </a:p>
          <a:p>
            <a:r>
              <a:rPr lang="sk-SK" sz="2400" dirty="0"/>
              <a:t>talentové </a:t>
            </a:r>
            <a:r>
              <a:rPr lang="sk-SK" sz="2400" dirty="0" smtClean="0"/>
              <a:t>kolo PS</a:t>
            </a:r>
            <a:endParaRPr lang="sk-SK" sz="2400" dirty="0"/>
          </a:p>
          <a:p>
            <a:endParaRPr lang="sk-SK" dirty="0"/>
          </a:p>
          <a:p>
            <a:r>
              <a:rPr lang="sk-SK" sz="2400" b="1" dirty="0"/>
              <a:t>Gymnáziá</a:t>
            </a:r>
          </a:p>
          <a:p>
            <a:r>
              <a:rPr lang="sk-SK" sz="2400" b="1" dirty="0"/>
              <a:t>Obchodná akadémia</a:t>
            </a:r>
          </a:p>
          <a:p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sz="half" idx="2"/>
          </p:nvPr>
        </p:nvSpPr>
        <p:spPr>
          <a:xfrm>
            <a:off x="4892974" y="1661611"/>
            <a:ext cx="3589844" cy="3777622"/>
          </a:xfrm>
        </p:spPr>
        <p:txBody>
          <a:bodyPr/>
          <a:lstStyle/>
          <a:p>
            <a:pPr marL="0" indent="0">
              <a:buNone/>
            </a:pPr>
            <a:r>
              <a:rPr lang="sk-SK" sz="3200" b="1" dirty="0">
                <a:solidFill>
                  <a:srgbClr val="0070C0"/>
                </a:solidFill>
              </a:rPr>
              <a:t>4- ročné štúdium</a:t>
            </a:r>
          </a:p>
          <a:p>
            <a:r>
              <a:rPr lang="sk-SK" sz="2400" b="1" dirty="0"/>
              <a:t>4 roky</a:t>
            </a:r>
          </a:p>
          <a:p>
            <a:r>
              <a:rPr lang="sk-SK" sz="2400" dirty="0"/>
              <a:t>maturita</a:t>
            </a:r>
          </a:p>
          <a:p>
            <a:r>
              <a:rPr lang="sk-SK" sz="2400" dirty="0"/>
              <a:t>riadne </a:t>
            </a:r>
            <a:r>
              <a:rPr lang="sk-SK" sz="2400" dirty="0" smtClean="0"/>
              <a:t>kolo PS</a:t>
            </a:r>
            <a:endParaRPr lang="sk-SK" sz="2400" dirty="0"/>
          </a:p>
          <a:p>
            <a:endParaRPr lang="sk-SK" sz="2400" b="1" dirty="0"/>
          </a:p>
          <a:p>
            <a:r>
              <a:rPr lang="sk-SK" sz="2800" b="1" dirty="0"/>
              <a:t>Gymnáziá</a:t>
            </a:r>
          </a:p>
          <a:p>
            <a:r>
              <a:rPr lang="sk-SK" sz="2800" b="1" dirty="0"/>
              <a:t>SOŠ</a:t>
            </a:r>
          </a:p>
        </p:txBody>
      </p:sp>
      <p:sp>
        <p:nvSpPr>
          <p:cNvPr id="6" name="Obdĺžnik 5"/>
          <p:cNvSpPr/>
          <p:nvPr/>
        </p:nvSpPr>
        <p:spPr>
          <a:xfrm>
            <a:off x="8482818" y="1627163"/>
            <a:ext cx="358134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0070C0"/>
                </a:solidFill>
              </a:rPr>
              <a:t>3- ročné štúdium </a:t>
            </a:r>
          </a:p>
          <a:p>
            <a:r>
              <a:rPr lang="sk-SK" sz="2400" b="1" dirty="0"/>
              <a:t>3 roky</a:t>
            </a:r>
          </a:p>
          <a:p>
            <a:r>
              <a:rPr lang="sk-SK" sz="2400" dirty="0"/>
              <a:t>výučný list</a:t>
            </a:r>
          </a:p>
          <a:p>
            <a:r>
              <a:rPr lang="sk-SK" sz="2400" dirty="0"/>
              <a:t>učňovské odbory</a:t>
            </a:r>
          </a:p>
          <a:p>
            <a:endParaRPr lang="sk-SK" sz="2400" dirty="0"/>
          </a:p>
          <a:p>
            <a:r>
              <a:rPr lang="sk-SK" sz="2800" b="1" dirty="0"/>
              <a:t>Odborné učilište</a:t>
            </a:r>
          </a:p>
          <a:p>
            <a:r>
              <a:rPr lang="sk-SK" sz="2800" b="1" dirty="0"/>
              <a:t>Odbory na SOŠ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307" y="5439233"/>
            <a:ext cx="2775789" cy="124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670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9367" y="497501"/>
            <a:ext cx="8911687" cy="1280890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Koľko prihlášok si môžem podať?</a:t>
            </a:r>
            <a:endParaRPr lang="sk-SK" sz="4000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1534135" y="1669365"/>
            <a:ext cx="3277016" cy="44922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TALENTOVÉ KOLO</a:t>
            </a:r>
          </a:p>
          <a:p>
            <a:pPr marL="0" indent="0">
              <a:buNone/>
            </a:pP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Tx/>
              <a:buChar char="-"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umelecké odbory</a:t>
            </a:r>
          </a:p>
          <a:p>
            <a:pPr>
              <a:buFontTx/>
              <a:buChar char="-"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športové odbory</a:t>
            </a:r>
          </a:p>
          <a:p>
            <a:pPr>
              <a:buFontTx/>
              <a:buChar char="-"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pedagogické (učiteľstvo MŠ)</a:t>
            </a:r>
          </a:p>
          <a:p>
            <a:pPr>
              <a:buFontTx/>
              <a:buChar char="-"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zdravotnícke odbory (masér)</a:t>
            </a:r>
          </a:p>
          <a:p>
            <a:pPr>
              <a:buFontTx/>
              <a:buChar char="-"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bilingválne štúdium </a:t>
            </a:r>
          </a:p>
          <a:p>
            <a:pPr>
              <a:buFontTx/>
              <a:buChar char="-"/>
            </a:pPr>
            <a:endParaRPr lang="sk-SK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k-SK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prihlášky</a:t>
            </a:r>
            <a:endParaRPr lang="sk-SK" sz="3200" b="1" dirty="0">
              <a:solidFill>
                <a:srgbClr val="0070C0"/>
              </a:solidFill>
            </a:endParaRPr>
          </a:p>
          <a:p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7849771" y="1905000"/>
            <a:ext cx="4051497" cy="4256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NEtalentové</a:t>
            </a:r>
            <a:r>
              <a:rPr lang="sk-SK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KOLO</a:t>
            </a:r>
          </a:p>
          <a:p>
            <a:pPr marL="0" indent="0">
              <a:buFont typeface="Wingdings" pitchFamily="2" charset="2"/>
              <a:buNone/>
            </a:pPr>
            <a:r>
              <a:rPr lang="sk-SK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Tx/>
              <a:buChar char="-"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všetky ostatné stredné školy</a:t>
            </a:r>
          </a:p>
          <a:p>
            <a:pPr marL="0" indent="0"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sk-SK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prihlášky</a:t>
            </a:r>
            <a:endParaRPr lang="sk-SK" sz="3200" b="1" dirty="0">
              <a:solidFill>
                <a:srgbClr val="0070C0"/>
              </a:solidFill>
            </a:endParaRP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397" y="2729132"/>
            <a:ext cx="2672128" cy="385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1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A0280-5748-4F7B-A638-509AC590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167" y="324801"/>
            <a:ext cx="10058400" cy="1063265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</a:rPr>
              <a:t>Zamerania</a:t>
            </a:r>
            <a:endParaRPr lang="sk-SK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843F547-DC01-4B25-BB53-FA47BFCEC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64" y="1388067"/>
            <a:ext cx="3575508" cy="2430132"/>
          </a:xfrm>
        </p:spPr>
        <p:txBody>
          <a:bodyPr>
            <a:normAutofit fontScale="92500" lnSpcReduction="20000"/>
          </a:bodyPr>
          <a:lstStyle/>
          <a:p>
            <a:r>
              <a:rPr lang="sk-SK" sz="3200" b="1" u="sng" dirty="0">
                <a:solidFill>
                  <a:srgbClr val="0070C0"/>
                </a:solidFill>
              </a:rPr>
              <a:t>umelecké </a:t>
            </a:r>
          </a:p>
          <a:p>
            <a:r>
              <a:rPr lang="sk-SK" sz="2200" dirty="0"/>
              <a:t>výtvarné umenie</a:t>
            </a:r>
          </a:p>
          <a:p>
            <a:r>
              <a:rPr lang="sk-SK" sz="2200" dirty="0"/>
              <a:t>hudobné umenie</a:t>
            </a:r>
          </a:p>
          <a:p>
            <a:r>
              <a:rPr lang="sk-SK" sz="2200" dirty="0"/>
              <a:t>dramatické umenie</a:t>
            </a:r>
          </a:p>
          <a:p>
            <a:r>
              <a:rPr lang="sk-SK" sz="2200" b="1" dirty="0" smtClean="0"/>
              <a:t>umelecké </a:t>
            </a:r>
            <a:r>
              <a:rPr lang="sk-SK" sz="2200" b="1" dirty="0"/>
              <a:t>školy</a:t>
            </a:r>
          </a:p>
          <a:p>
            <a:r>
              <a:rPr lang="sk-SK" sz="2200" b="1" dirty="0"/>
              <a:t>konzervatóriá</a:t>
            </a:r>
          </a:p>
          <a:p>
            <a:endParaRPr lang="sk-SK" dirty="0"/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B6B3060B-6BC1-4534-A1CA-7DA0C14D9490}"/>
              </a:ext>
            </a:extLst>
          </p:cNvPr>
          <p:cNvSpPr txBox="1">
            <a:spLocks/>
          </p:cNvSpPr>
          <p:nvPr/>
        </p:nvSpPr>
        <p:spPr>
          <a:xfrm>
            <a:off x="4248816" y="2008224"/>
            <a:ext cx="3114673" cy="1503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200" b="1" u="sng" dirty="0">
                <a:solidFill>
                  <a:srgbClr val="0070C0"/>
                </a:solidFill>
              </a:rPr>
              <a:t>jazykové</a:t>
            </a:r>
          </a:p>
          <a:p>
            <a:r>
              <a:rPr lang="sk-SK" dirty="0"/>
              <a:t>bilingválne gymnáziá</a:t>
            </a:r>
          </a:p>
          <a:p>
            <a:r>
              <a:rPr lang="sk-SK" dirty="0"/>
              <a:t>gymnáziá </a:t>
            </a: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58D82E6B-DB78-44F1-9BDA-7F802F2A51B1}"/>
              </a:ext>
            </a:extLst>
          </p:cNvPr>
          <p:cNvSpPr txBox="1">
            <a:spLocks/>
          </p:cNvSpPr>
          <p:nvPr/>
        </p:nvSpPr>
        <p:spPr>
          <a:xfrm>
            <a:off x="8513168" y="839851"/>
            <a:ext cx="3622929" cy="1231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200" b="1" dirty="0">
                <a:solidFill>
                  <a:srgbClr val="0070C0"/>
                </a:solidFill>
              </a:rPr>
              <a:t>ekonomika</a:t>
            </a:r>
          </a:p>
          <a:p>
            <a:r>
              <a:rPr lang="sk-SK" dirty="0"/>
              <a:t>obchodná akadémia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298BBB6C-EFB3-4147-A710-303852FB9929}"/>
              </a:ext>
            </a:extLst>
          </p:cNvPr>
          <p:cNvSpPr txBox="1">
            <a:spLocks/>
          </p:cNvSpPr>
          <p:nvPr/>
        </p:nvSpPr>
        <p:spPr>
          <a:xfrm>
            <a:off x="360237" y="4058825"/>
            <a:ext cx="3114673" cy="1094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200" b="1" u="sng" dirty="0">
                <a:solidFill>
                  <a:srgbClr val="0070C0"/>
                </a:solidFill>
              </a:rPr>
              <a:t>športové</a:t>
            </a:r>
          </a:p>
          <a:p>
            <a:r>
              <a:rPr lang="sk-SK" dirty="0"/>
              <a:t>Stredná športová škola </a:t>
            </a:r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1EDFCD21-2D9F-44E7-A9C7-0CCB95CE8A07}"/>
              </a:ext>
            </a:extLst>
          </p:cNvPr>
          <p:cNvSpPr txBox="1">
            <a:spLocks/>
          </p:cNvSpPr>
          <p:nvPr/>
        </p:nvSpPr>
        <p:spPr>
          <a:xfrm>
            <a:off x="4248816" y="3481349"/>
            <a:ext cx="3622929" cy="1503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200" b="1" dirty="0">
                <a:solidFill>
                  <a:srgbClr val="0070C0"/>
                </a:solidFill>
              </a:rPr>
              <a:t>elektrotechnika</a:t>
            </a:r>
          </a:p>
          <a:p>
            <a:r>
              <a:rPr lang="sk-SK" dirty="0" smtClean="0"/>
              <a:t>SPŠE</a:t>
            </a:r>
          </a:p>
          <a:p>
            <a:r>
              <a:rPr lang="sk-SK" dirty="0" smtClean="0"/>
              <a:t>SOŠ technické</a:t>
            </a:r>
            <a:endParaRPr lang="sk-SK" dirty="0"/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4190B400-B8E8-4B86-BD90-EB689DE88B0F}"/>
              </a:ext>
            </a:extLst>
          </p:cNvPr>
          <p:cNvSpPr txBox="1">
            <a:spLocks/>
          </p:cNvSpPr>
          <p:nvPr/>
        </p:nvSpPr>
        <p:spPr>
          <a:xfrm>
            <a:off x="312818" y="5325927"/>
            <a:ext cx="3622929" cy="1503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200" b="1" dirty="0">
                <a:solidFill>
                  <a:srgbClr val="0070C0"/>
                </a:solidFill>
              </a:rPr>
              <a:t>zdravotníctvo</a:t>
            </a:r>
          </a:p>
          <a:p>
            <a:r>
              <a:rPr lang="sk-SK" dirty="0"/>
              <a:t>Stredná zdravotná škola</a:t>
            </a: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E8AD429A-F60D-4AA2-A93C-18D6BE67F931}"/>
              </a:ext>
            </a:extLst>
          </p:cNvPr>
          <p:cNvSpPr txBox="1">
            <a:spLocks/>
          </p:cNvSpPr>
          <p:nvPr/>
        </p:nvSpPr>
        <p:spPr>
          <a:xfrm>
            <a:off x="8513170" y="3557071"/>
            <a:ext cx="3622929" cy="1231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200" b="1" dirty="0">
                <a:solidFill>
                  <a:srgbClr val="0070C0"/>
                </a:solidFill>
              </a:rPr>
              <a:t>pedagogika</a:t>
            </a:r>
          </a:p>
          <a:p>
            <a:r>
              <a:rPr lang="sk-SK" dirty="0"/>
              <a:t>SOŠ pedagogická</a:t>
            </a:r>
          </a:p>
        </p:txBody>
      </p:sp>
      <p:sp>
        <p:nvSpPr>
          <p:cNvPr id="10" name="Zástupný objekt pre obsah 2">
            <a:extLst>
              <a:ext uri="{FF2B5EF4-FFF2-40B4-BE49-F238E27FC236}">
                <a16:creationId xmlns:a16="http://schemas.microsoft.com/office/drawing/2014/main" id="{1D124F97-D8EE-485A-B4B7-79161AFC8871}"/>
              </a:ext>
            </a:extLst>
          </p:cNvPr>
          <p:cNvSpPr txBox="1">
            <a:spLocks/>
          </p:cNvSpPr>
          <p:nvPr/>
        </p:nvSpPr>
        <p:spPr>
          <a:xfrm>
            <a:off x="4248816" y="4954473"/>
            <a:ext cx="4457698" cy="1503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200" b="1" dirty="0">
                <a:solidFill>
                  <a:srgbClr val="0070C0"/>
                </a:solidFill>
              </a:rPr>
              <a:t>hotelierstvo a služby</a:t>
            </a:r>
          </a:p>
          <a:p>
            <a:r>
              <a:rPr lang="sk-SK" dirty="0"/>
              <a:t>Hotelová akadémia</a:t>
            </a:r>
          </a:p>
          <a:p>
            <a:r>
              <a:rPr lang="sk-SK" dirty="0"/>
              <a:t>SOŠ </a:t>
            </a:r>
            <a:r>
              <a:rPr lang="sk-SK" dirty="0" smtClean="0"/>
              <a:t>gastronómie a služieb</a:t>
            </a:r>
            <a:endParaRPr lang="sk-SK" dirty="0"/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AC866ACF-990B-49E0-B7C2-09B7AF64B2BD}"/>
              </a:ext>
            </a:extLst>
          </p:cNvPr>
          <p:cNvSpPr txBox="1">
            <a:spLocks/>
          </p:cNvSpPr>
          <p:nvPr/>
        </p:nvSpPr>
        <p:spPr>
          <a:xfrm>
            <a:off x="8513170" y="2159669"/>
            <a:ext cx="3622929" cy="1231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200" b="1" dirty="0">
                <a:solidFill>
                  <a:srgbClr val="0070C0"/>
                </a:solidFill>
              </a:rPr>
              <a:t>obchod a služby</a:t>
            </a:r>
          </a:p>
          <a:p>
            <a:r>
              <a:rPr lang="sk-SK" sz="2200" dirty="0"/>
              <a:t>SOŠ obchodu a služieb</a:t>
            </a:r>
          </a:p>
        </p:txBody>
      </p:sp>
      <p:sp>
        <p:nvSpPr>
          <p:cNvPr id="12" name="Zástupný objekt pre obsah 2">
            <a:extLst>
              <a:ext uri="{FF2B5EF4-FFF2-40B4-BE49-F238E27FC236}">
                <a16:creationId xmlns:a16="http://schemas.microsoft.com/office/drawing/2014/main" id="{ED10881C-DD78-4376-A16F-527FDA61CE3E}"/>
              </a:ext>
            </a:extLst>
          </p:cNvPr>
          <p:cNvSpPr txBox="1">
            <a:spLocks/>
          </p:cNvSpPr>
          <p:nvPr/>
        </p:nvSpPr>
        <p:spPr>
          <a:xfrm>
            <a:off x="8830468" y="5082137"/>
            <a:ext cx="2988331" cy="1308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200" b="1" dirty="0">
                <a:solidFill>
                  <a:srgbClr val="0070C0"/>
                </a:solidFill>
              </a:rPr>
              <a:t>stavebníctvo</a:t>
            </a:r>
          </a:p>
          <a:p>
            <a:r>
              <a:rPr lang="sk-SK" dirty="0" smtClean="0"/>
              <a:t>SOŠ stavebná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1653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6CD67-8292-4E6D-8762-1A1905EFA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556" y="465728"/>
            <a:ext cx="10058400" cy="744093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Gymnáziá</a:t>
            </a:r>
            <a:endParaRPr lang="sk-SK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1AAEA08-138D-4CDE-A0A2-CB0EBA036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685" y="1664208"/>
            <a:ext cx="9536987" cy="4050792"/>
          </a:xfrm>
        </p:spPr>
        <p:txBody>
          <a:bodyPr>
            <a:normAutofit/>
          </a:bodyPr>
          <a:lstStyle/>
          <a:p>
            <a:r>
              <a:rPr lang="sk-SK" sz="3500" dirty="0"/>
              <a:t>bilingválne (talentové)</a:t>
            </a:r>
          </a:p>
          <a:p>
            <a:r>
              <a:rPr lang="sk-SK" sz="3500" dirty="0"/>
              <a:t>všeobecné </a:t>
            </a:r>
          </a:p>
          <a:p>
            <a:endParaRPr lang="sk-SK" sz="3500" dirty="0"/>
          </a:p>
          <a:p>
            <a:r>
              <a:rPr lang="sk-SK" sz="3500" dirty="0"/>
              <a:t>štátne</a:t>
            </a:r>
          </a:p>
          <a:p>
            <a:r>
              <a:rPr lang="sk-SK" sz="3500" dirty="0"/>
              <a:t>súkromné</a:t>
            </a:r>
          </a:p>
          <a:p>
            <a:r>
              <a:rPr lang="sk-SK" sz="3500" dirty="0"/>
              <a:t>cirkevné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58" y="1568479"/>
            <a:ext cx="4240970" cy="435769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772045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6CCB42-E789-4606-B19A-06B5C427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215" y="500252"/>
            <a:ext cx="9179095" cy="582168"/>
          </a:xfrm>
        </p:spPr>
        <p:txBody>
          <a:bodyPr>
            <a:noAutofit/>
          </a:bodyPr>
          <a:lstStyle/>
          <a:p>
            <a:pPr algn="ctr"/>
            <a:r>
              <a:rPr lang="sk-SK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F0BA47-9F8F-467C-BA6A-CB836B092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26" y="3273169"/>
            <a:ext cx="7877908" cy="1629156"/>
          </a:xfrm>
        </p:spPr>
        <p:txBody>
          <a:bodyPr>
            <a:normAutofit/>
          </a:bodyPr>
          <a:lstStyle/>
          <a:p>
            <a:r>
              <a:rPr lang="sk-SK" sz="3500" b="1" dirty="0"/>
              <a:t>možnosť </a:t>
            </a:r>
            <a:r>
              <a:rPr lang="sk-SK" sz="3500" b="1" dirty="0">
                <a:solidFill>
                  <a:srgbClr val="0070C0"/>
                </a:solidFill>
              </a:rPr>
              <a:t>duálneho vzdelávania</a:t>
            </a:r>
          </a:p>
          <a:p>
            <a:r>
              <a:rPr lang="sk-SK" sz="3000" b="1" i="1" dirty="0">
                <a:solidFill>
                  <a:srgbClr val="0070C0"/>
                </a:solidFill>
              </a:rPr>
              <a:t>odmena za produktívnu prácu od 1,49€ 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BCCCCFB-E672-4B38-8914-EE21B79656B6}"/>
              </a:ext>
            </a:extLst>
          </p:cNvPr>
          <p:cNvSpPr txBox="1">
            <a:spLocks/>
          </p:cNvSpPr>
          <p:nvPr/>
        </p:nvSpPr>
        <p:spPr>
          <a:xfrm>
            <a:off x="815926" y="1499805"/>
            <a:ext cx="9411286" cy="1355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3500" b="1" dirty="0"/>
              <a:t>odborné vzdelávanie:  teória / prax</a:t>
            </a:r>
          </a:p>
          <a:p>
            <a:pPr marL="0" indent="0">
              <a:buNone/>
            </a:pPr>
            <a:r>
              <a:rPr lang="sk-SK" sz="3500" b="1" dirty="0"/>
              <a:t>4 ročné štúdium - maturita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17C88E1-6B0D-4284-9DA4-1A263239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4226">
            <a:off x="9067614" y="2308389"/>
            <a:ext cx="2625059" cy="40550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BCDC0E7A-BD8A-441C-8A8C-7232B9F4AA94}"/>
              </a:ext>
            </a:extLst>
          </p:cNvPr>
          <p:cNvSpPr txBox="1">
            <a:spLocks/>
          </p:cNvSpPr>
          <p:nvPr/>
        </p:nvSpPr>
        <p:spPr>
          <a:xfrm>
            <a:off x="815926" y="5107685"/>
            <a:ext cx="7877908" cy="634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3500" b="1" dirty="0"/>
              <a:t>odborné vzdelávanie:  teória / prax</a:t>
            </a:r>
          </a:p>
        </p:txBody>
      </p:sp>
    </p:spTree>
    <p:extLst>
      <p:ext uri="{BB962C8B-B14F-4D97-AF65-F5344CB8AC3E}">
        <p14:creationId xmlns:p14="http://schemas.microsoft.com/office/powerpoint/2010/main" val="37982746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A6C313-CAD4-4D07-AA92-40BAC61A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576" y="323557"/>
            <a:ext cx="6879101" cy="773723"/>
          </a:xfrm>
        </p:spPr>
        <p:txBody>
          <a:bodyPr/>
          <a:lstStyle/>
          <a:p>
            <a:r>
              <a:rPr lang="sk-SK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http://www.dualnysystem.sk/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68586B43-9A1C-4487-9986-25AFA8FA9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0" t="4274" r="-530" b="1881"/>
          <a:stretch/>
        </p:blipFill>
        <p:spPr>
          <a:xfrm>
            <a:off x="1374068" y="1322832"/>
            <a:ext cx="10245846" cy="540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989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113CD3C-D227-4CAB-9212-ED5AB1463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711" y="1615103"/>
            <a:ext cx="9966960" cy="218317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6000" b="1" dirty="0" smtClean="0"/>
              <a:t/>
            </a:r>
            <a:br>
              <a:rPr lang="sk-SK" sz="6000" b="1" dirty="0" smtClean="0"/>
            </a:br>
            <a:r>
              <a:rPr lang="sk-SK" sz="6000" b="1" dirty="0"/>
              <a:t/>
            </a:r>
            <a:br>
              <a:rPr lang="sk-SK" sz="6000" b="1" dirty="0"/>
            </a:br>
            <a:r>
              <a:rPr lang="sk-SK" sz="6000" b="1" dirty="0" smtClean="0"/>
              <a:t>Typy </a:t>
            </a:r>
            <a:r>
              <a:rPr lang="sk-SK" sz="6000" b="1" dirty="0"/>
              <a:t>stredných odborných škôl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62A06B5-FBC9-4570-B931-8A0FC1C8E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236" y="4600134"/>
            <a:ext cx="1747910" cy="633749"/>
          </a:xfrm>
        </p:spPr>
        <p:txBody>
          <a:bodyPr>
            <a:normAutofit/>
          </a:bodyPr>
          <a:lstStyle/>
          <a:p>
            <a:r>
              <a:rPr lang="sk-SK" sz="2800" b="1" dirty="0"/>
              <a:t>prehľad</a:t>
            </a:r>
          </a:p>
        </p:txBody>
      </p:sp>
    </p:spTree>
    <p:extLst>
      <p:ext uri="{BB962C8B-B14F-4D97-AF65-F5344CB8AC3E}">
        <p14:creationId xmlns:p14="http://schemas.microsoft.com/office/powerpoint/2010/main" val="3693663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D6EB4-FBF8-40F1-B599-B096C225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1" y="266553"/>
            <a:ext cx="9594167" cy="929200"/>
          </a:xfrm>
        </p:spPr>
        <p:txBody>
          <a:bodyPr/>
          <a:lstStyle/>
          <a:p>
            <a:pPr algn="ctr"/>
            <a:r>
              <a:rPr lang="sk-SK" b="1" dirty="0"/>
              <a:t>SOŠ technické zameranie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4ECABE-6CE3-430C-A9FC-8DD4530ED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930" y="1322362"/>
            <a:ext cx="7742506" cy="5247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/>
              <a:t>SPŠE </a:t>
            </a:r>
            <a:r>
              <a:rPr lang="sk-SK" sz="2800" b="1" dirty="0" smtClean="0">
                <a:solidFill>
                  <a:srgbClr val="0070C0"/>
                </a:solidFill>
              </a:rPr>
              <a:t>elektrotechnická</a:t>
            </a:r>
            <a:endParaRPr lang="sk-SK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k-SK" sz="2800" dirty="0"/>
              <a:t>SOŠ </a:t>
            </a:r>
            <a:r>
              <a:rPr lang="sk-SK" sz="2800" dirty="0" smtClean="0"/>
              <a:t> </a:t>
            </a:r>
            <a:r>
              <a:rPr lang="sk-SK" sz="2800" b="1" dirty="0" smtClean="0">
                <a:solidFill>
                  <a:srgbClr val="0070C0"/>
                </a:solidFill>
              </a:rPr>
              <a:t>automobilová</a:t>
            </a:r>
            <a:endParaRPr lang="sk-SK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k-SK" sz="2800" dirty="0"/>
              <a:t>SOŠ</a:t>
            </a:r>
            <a:r>
              <a:rPr lang="sk-SK" sz="2800" b="1" dirty="0"/>
              <a:t> </a:t>
            </a:r>
            <a:r>
              <a:rPr lang="sk-SK" sz="2800" b="1" dirty="0" smtClean="0"/>
              <a:t> </a:t>
            </a:r>
            <a:r>
              <a:rPr lang="sk-SK" sz="2800" b="1" dirty="0" smtClean="0">
                <a:solidFill>
                  <a:srgbClr val="0070C0"/>
                </a:solidFill>
              </a:rPr>
              <a:t>strojnícka</a:t>
            </a:r>
            <a:endParaRPr lang="sk-SK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k-SK" sz="2800" dirty="0"/>
              <a:t>SOŠ  </a:t>
            </a:r>
            <a:r>
              <a:rPr lang="sk-SK" sz="2800" b="1" dirty="0">
                <a:solidFill>
                  <a:srgbClr val="0070C0"/>
                </a:solidFill>
              </a:rPr>
              <a:t>dopravná</a:t>
            </a:r>
            <a:endParaRPr lang="sk-SK" sz="2800" dirty="0"/>
          </a:p>
          <a:p>
            <a:pPr marL="0" indent="0">
              <a:buNone/>
            </a:pPr>
            <a:r>
              <a:rPr lang="sk-SK" sz="2800" dirty="0"/>
              <a:t>SOŠ </a:t>
            </a:r>
            <a:r>
              <a:rPr lang="sk-SK" sz="2800" dirty="0" smtClean="0"/>
              <a:t> </a:t>
            </a:r>
            <a:r>
              <a:rPr lang="sk-SK" sz="2800" b="1" dirty="0" smtClean="0">
                <a:solidFill>
                  <a:srgbClr val="0070C0"/>
                </a:solidFill>
              </a:rPr>
              <a:t>chemická</a:t>
            </a:r>
            <a:endParaRPr lang="sk-SK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k-SK" sz="2800" dirty="0"/>
              <a:t>SOŠ</a:t>
            </a:r>
            <a:r>
              <a:rPr lang="sk-SK" sz="2800" b="1" dirty="0">
                <a:solidFill>
                  <a:srgbClr val="0070C0"/>
                </a:solidFill>
              </a:rPr>
              <a:t> </a:t>
            </a:r>
            <a:r>
              <a:rPr lang="sk-SK" sz="2800" b="1" dirty="0" smtClean="0">
                <a:solidFill>
                  <a:srgbClr val="0070C0"/>
                </a:solidFill>
              </a:rPr>
              <a:t> </a:t>
            </a:r>
            <a:r>
              <a:rPr lang="sk-SK" sz="2800" b="1" dirty="0" err="1" smtClean="0">
                <a:solidFill>
                  <a:srgbClr val="0070C0"/>
                </a:solidFill>
              </a:rPr>
              <a:t>inform</a:t>
            </a:r>
            <a:r>
              <a:rPr lang="sk-SK" sz="2800" b="1" dirty="0">
                <a:solidFill>
                  <a:srgbClr val="0070C0"/>
                </a:solidFill>
              </a:rPr>
              <a:t>. </a:t>
            </a:r>
            <a:r>
              <a:rPr lang="sk-SK" sz="2800" b="1" dirty="0" err="1">
                <a:solidFill>
                  <a:srgbClr val="0070C0"/>
                </a:solidFill>
              </a:rPr>
              <a:t>techológií</a:t>
            </a:r>
            <a:endParaRPr lang="sk-SK" sz="2800" dirty="0"/>
          </a:p>
          <a:p>
            <a:pPr marL="0" indent="0">
              <a:buNone/>
            </a:pPr>
            <a:r>
              <a:rPr lang="sk-SK" sz="2800" dirty="0"/>
              <a:t>SOŠ </a:t>
            </a:r>
            <a:r>
              <a:rPr lang="sk-SK" sz="2800" dirty="0" smtClean="0"/>
              <a:t> </a:t>
            </a:r>
            <a:r>
              <a:rPr lang="sk-SK" sz="2800" b="1" dirty="0" smtClean="0">
                <a:solidFill>
                  <a:srgbClr val="0070C0"/>
                </a:solidFill>
              </a:rPr>
              <a:t>polygrafická</a:t>
            </a:r>
            <a:endParaRPr lang="sk-SK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k-SK" sz="2800" dirty="0"/>
              <a:t>SOŠ </a:t>
            </a:r>
            <a:r>
              <a:rPr lang="sk-SK" sz="2800" dirty="0" smtClean="0"/>
              <a:t> </a:t>
            </a:r>
            <a:r>
              <a:rPr lang="sk-SK" sz="2800" b="1" dirty="0" smtClean="0">
                <a:solidFill>
                  <a:srgbClr val="0070C0"/>
                </a:solidFill>
              </a:rPr>
              <a:t>technická</a:t>
            </a:r>
            <a:endParaRPr lang="sk-SK" sz="2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k-SK" sz="2800" dirty="0"/>
              <a:t>SOŠ</a:t>
            </a:r>
            <a:r>
              <a:rPr lang="sk-SK" sz="2800" b="1" dirty="0">
                <a:solidFill>
                  <a:srgbClr val="0070C0"/>
                </a:solidFill>
              </a:rPr>
              <a:t> </a:t>
            </a:r>
            <a:r>
              <a:rPr lang="sk-SK" sz="2800" b="1" dirty="0" smtClean="0">
                <a:solidFill>
                  <a:srgbClr val="0070C0"/>
                </a:solidFill>
              </a:rPr>
              <a:t> stavebná </a:t>
            </a:r>
            <a:r>
              <a:rPr lang="sk-SK" sz="3300" b="1" dirty="0">
                <a:solidFill>
                  <a:srgbClr val="0070C0"/>
                </a:solidFill>
              </a:rPr>
              <a:t>a geodetická</a:t>
            </a:r>
          </a:p>
          <a:p>
            <a:pPr marL="0" indent="0">
              <a:buNone/>
            </a:pPr>
            <a:endParaRPr lang="sk-SK" sz="3300" b="1" dirty="0">
              <a:solidFill>
                <a:srgbClr val="0070C0"/>
              </a:solidFill>
            </a:endParaRPr>
          </a:p>
          <a:p>
            <a:endParaRPr lang="sk-SK" sz="33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47005">
            <a:off x="8253251" y="2432023"/>
            <a:ext cx="2698201" cy="3654715"/>
          </a:xfrm>
          <a:prstGeom prst="rect">
            <a:avLst/>
          </a:prstGeom>
          <a:ln>
            <a:solidFill>
              <a:srgbClr val="E6E6E6"/>
            </a:solidFill>
            <a:prstDash val="lgDash"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9306492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</TotalTime>
  <Words>335</Words>
  <Application>Microsoft Office PowerPoint</Application>
  <PresentationFormat>Širokouhlá</PresentationFormat>
  <Paragraphs>129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AR CENA</vt:lpstr>
      <vt:lpstr>Arial</vt:lpstr>
      <vt:lpstr>Century Gothic</vt:lpstr>
      <vt:lpstr>Wingdings</vt:lpstr>
      <vt:lpstr>Wingdings 3</vt:lpstr>
      <vt:lpstr>Dym</vt:lpstr>
      <vt:lpstr>AKO SI VYBRAŤ STREDNÚ ŠKOLU???</vt:lpstr>
      <vt:lpstr>Aké mám možnosti?</vt:lpstr>
      <vt:lpstr>Koľko prihlášok si môžem podať?</vt:lpstr>
      <vt:lpstr>Zamerania</vt:lpstr>
      <vt:lpstr>Gymnáziá</vt:lpstr>
      <vt:lpstr>SOŠ</vt:lpstr>
      <vt:lpstr>http://www.dualnysystem.sk/</vt:lpstr>
      <vt:lpstr>  Typy stredných odborných škôl</vt:lpstr>
      <vt:lpstr>SOŠ technické zameranie</vt:lpstr>
      <vt:lpstr>SOŠ ekonomické zameranie</vt:lpstr>
      <vt:lpstr>SOŠ špecifické zameranie</vt:lpstr>
      <vt:lpstr>Umelecké zameranie</vt:lpstr>
      <vt:lpstr>Prehľad škôl a počet uchádzačov</vt:lpstr>
      <vt:lpstr>100% overené informácie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SI VYBRAŤ STREDNÚ ŠKOLU???</dc:title>
  <dc:creator>Admin</dc:creator>
  <cp:lastModifiedBy>Admin</cp:lastModifiedBy>
  <cp:revision>9</cp:revision>
  <dcterms:created xsi:type="dcterms:W3CDTF">2020-08-27T18:10:54Z</dcterms:created>
  <dcterms:modified xsi:type="dcterms:W3CDTF">2020-08-27T19:03:27Z</dcterms:modified>
</cp:coreProperties>
</file>