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99"/>
    <a:srgbClr val="FF66CC"/>
    <a:srgbClr val="800080"/>
    <a:srgbClr val="CC0099"/>
    <a:srgbClr val="0099CC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FB790-41E9-4B10-8933-52D9A192BD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563DA-62EC-4C90-8EA0-497BE5CD21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84F5A-90FC-488B-B833-D7914EA76F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C2CF5-4B04-4A60-9418-3FB023E431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89F53-BF62-4ED2-ADBC-E034F6EAA2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434F1-908B-455B-8E1F-8A18B040D5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E7B5B-D3A9-4F63-9D4C-37B4BB7545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1A479-4A7B-4F2E-A939-2703386D02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81612-3DC7-46BF-8D21-9AB3BC11D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A16A6-3989-44F2-8671-65A490ECFE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E3FFD-85D2-44C0-BACC-BD18E24B8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978EB6-EC06-481C-AEFC-468DB06634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55650" y="428604"/>
            <a:ext cx="850745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k-SK" sz="4400" b="1" dirty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Chemické názvoslovie </a:t>
            </a:r>
            <a:r>
              <a:rPr lang="sk-SK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       </a:t>
            </a:r>
            <a:r>
              <a:rPr lang="sk-SK" sz="44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halogenidov</a:t>
            </a:r>
            <a:r>
              <a:rPr lang="sk-SK" sz="4400" b="1" dirty="0">
                <a:solidFill>
                  <a:srgbClr val="FF66CC"/>
                </a:solidFill>
              </a:rPr>
              <a:t> </a:t>
            </a:r>
            <a:endParaRPr lang="en-US" sz="4000" b="1" dirty="0">
              <a:solidFill>
                <a:srgbClr val="FF66CC"/>
              </a:solidFill>
              <a:latin typeface="Comic Sans MS" pitchFamily="66" charset="0"/>
            </a:endParaRPr>
          </a:p>
        </p:txBody>
      </p:sp>
      <p:pic>
        <p:nvPicPr>
          <p:cNvPr id="14" name="Obrázek 13" descr="chloroform_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143116"/>
            <a:ext cx="3786214" cy="4014057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Ďakujem za pozornosť</a:t>
            </a:r>
            <a:endParaRPr lang="sk-SK" b="1" dirty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pPr>
              <a:buNone/>
            </a:pPr>
            <a:r>
              <a:rPr lang="sk-SK" dirty="0" smtClean="0">
                <a:solidFill>
                  <a:srgbClr val="800080"/>
                </a:solidFill>
                <a:latin typeface="Comic Sans MS" pitchFamily="66" charset="0"/>
              </a:rPr>
              <a:t>  Mariana </a:t>
            </a:r>
            <a:r>
              <a:rPr lang="sk-SK" dirty="0" err="1" smtClean="0">
                <a:solidFill>
                  <a:srgbClr val="800080"/>
                </a:solidFill>
                <a:latin typeface="Comic Sans MS" pitchFamily="66" charset="0"/>
              </a:rPr>
              <a:t>Pavelčáková</a:t>
            </a:r>
            <a:endParaRPr lang="sk-SK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pPr>
              <a:buNone/>
            </a:pPr>
            <a:endParaRPr lang="sk-SK" dirty="0">
              <a:solidFill>
                <a:srgbClr val="80008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800080"/>
                </a:solidFill>
                <a:latin typeface="Comic Sans MS" pitchFamily="66" charset="0"/>
              </a:rPr>
              <a:t>  </a:t>
            </a:r>
            <a:r>
              <a:rPr lang="sk-SK" sz="2400" dirty="0" smtClean="0">
                <a:solidFill>
                  <a:srgbClr val="800080"/>
                </a:solidFill>
                <a:latin typeface="Comic Sans MS" pitchFamily="66" charset="0"/>
              </a:rPr>
              <a:t>Zdroj: </a:t>
            </a:r>
            <a:r>
              <a:rPr lang="sk-SK" sz="2400" dirty="0" err="1" smtClean="0">
                <a:solidFill>
                  <a:srgbClr val="800080"/>
                </a:solidFill>
                <a:latin typeface="Comic Sans MS" pitchFamily="66" charset="0"/>
              </a:rPr>
              <a:t>www.oskole.sk</a:t>
            </a:r>
            <a:endParaRPr lang="sk-SK" sz="2400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2400" dirty="0" smtClean="0">
                <a:solidFill>
                  <a:srgbClr val="800080"/>
                </a:solidFill>
                <a:latin typeface="Comic Sans MS" pitchFamily="66" charset="0"/>
              </a:rPr>
              <a:t>  </a:t>
            </a:r>
            <a:r>
              <a:rPr lang="sk-SK" sz="2400" dirty="0" err="1" smtClean="0">
                <a:solidFill>
                  <a:srgbClr val="800080"/>
                </a:solidFill>
                <a:latin typeface="Comic Sans MS" pitchFamily="66" charset="0"/>
              </a:rPr>
              <a:t>Šablóna:Danica</a:t>
            </a:r>
            <a:r>
              <a:rPr lang="sk-SK" sz="2400" dirty="0" smtClean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sk-SK" sz="2400" dirty="0" err="1" smtClean="0">
                <a:solidFill>
                  <a:srgbClr val="800080"/>
                </a:solidFill>
                <a:latin typeface="Comic Sans MS" pitchFamily="66" charset="0"/>
              </a:rPr>
              <a:t>Slašťanová</a:t>
            </a:r>
            <a:endParaRPr lang="sk-SK" sz="2400" dirty="0">
              <a:solidFill>
                <a:srgbClr val="800080"/>
              </a:solidFill>
              <a:latin typeface="Comic Sans MS" pitchFamily="66" charset="0"/>
            </a:endParaRPr>
          </a:p>
        </p:txBody>
      </p:sp>
      <p:pic>
        <p:nvPicPr>
          <p:cNvPr id="4" name="Obrázek 3" descr="delfi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458" y="3500437"/>
            <a:ext cx="1948310" cy="1285885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336699"/>
                </a:solidFill>
                <a:latin typeface="Comic Sans MS" pitchFamily="66" charset="0"/>
              </a:rPr>
              <a:t>Čo sú to chemické vzorce?</a:t>
            </a:r>
            <a:endParaRPr lang="sk-SK" b="1" dirty="0">
              <a:solidFill>
                <a:srgbClr val="336699"/>
              </a:solidFill>
              <a:latin typeface="Comic Sans MS" pitchFamily="66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každá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chemická zlúčenina sa označuje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príslušným  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vzorcom</a:t>
            </a:r>
          </a:p>
          <a:p>
            <a:pPr>
              <a:buFont typeface="Wingdings" pitchFamily="2" charset="2"/>
              <a:buChar char="§"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n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ázov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väčšiny anorganických zlúčenín sa skladá z 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podstatného  </a:t>
            </a:r>
            <a:r>
              <a:rPr lang="sk-SK" b="1" dirty="0">
                <a:solidFill>
                  <a:srgbClr val="800080"/>
                </a:solidFill>
                <a:latin typeface="Comic Sans MS" pitchFamily="66" charset="0"/>
              </a:rPr>
              <a:t>a prídavného mena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5800" y="428604"/>
            <a:ext cx="7772400" cy="785818"/>
          </a:xfrm>
        </p:spPr>
        <p:txBody>
          <a:bodyPr/>
          <a:lstStyle/>
          <a:p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Podstatné meno</a:t>
            </a:r>
            <a:endParaRPr lang="sk-SK" dirty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5800" y="1285860"/>
            <a:ext cx="7772400" cy="4810140"/>
          </a:xfrm>
        </p:spPr>
        <p:txBody>
          <a:bodyPr/>
          <a:lstStyle/>
          <a:p>
            <a:pPr>
              <a:buNone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udáva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druh zlúčeniny a označuje prvok s </a:t>
            </a:r>
            <a:r>
              <a:rPr lang="sk-SK" b="1" dirty="0">
                <a:solidFill>
                  <a:srgbClr val="800080"/>
                </a:solidFill>
                <a:latin typeface="Comic Sans MS" pitchFamily="66" charset="0"/>
              </a:rPr>
              <a:t>väčšou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err="1" smtClean="0">
                <a:solidFill>
                  <a:srgbClr val="336699"/>
                </a:solidFill>
                <a:latin typeface="Comic Sans MS" pitchFamily="66" charset="0"/>
              </a:rPr>
              <a:t>elektronegativitou</a:t>
            </a:r>
            <a:endParaRPr lang="sk-SK" dirty="0" smtClean="0">
              <a:solidFill>
                <a:srgbClr val="336699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prípona </a:t>
            </a:r>
            <a:r>
              <a:rPr lang="sk-SK" b="1" dirty="0" err="1" smtClean="0">
                <a:solidFill>
                  <a:srgbClr val="FF0000"/>
                </a:solidFill>
                <a:latin typeface="Comic Sans MS" pitchFamily="66" charset="0"/>
              </a:rPr>
              <a:t>id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Napríklad: </a:t>
            </a:r>
            <a:r>
              <a:rPr lang="sk-SK" dirty="0" err="1" smtClean="0">
                <a:solidFill>
                  <a:srgbClr val="336699"/>
                </a:solidFill>
                <a:latin typeface="Comic Sans MS" pitchFamily="66" charset="0"/>
              </a:rPr>
              <a:t>fluor-</a:t>
            </a:r>
            <a:r>
              <a:rPr lang="sk-SK" b="1" dirty="0" err="1" smtClean="0">
                <a:solidFill>
                  <a:srgbClr val="FF0000"/>
                </a:solidFill>
                <a:latin typeface="Comic Sans MS" pitchFamily="66" charset="0"/>
              </a:rPr>
              <a:t>id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                 </a:t>
            </a:r>
            <a:r>
              <a:rPr lang="sk-SK" dirty="0" err="1" smtClean="0">
                <a:solidFill>
                  <a:srgbClr val="336699"/>
                </a:solidFill>
                <a:latin typeface="Comic Sans MS" pitchFamily="66" charset="0"/>
              </a:rPr>
              <a:t>chlor-</a:t>
            </a:r>
            <a:r>
              <a:rPr lang="sk-SK" b="1" dirty="0" err="1" smtClean="0">
                <a:solidFill>
                  <a:srgbClr val="FF0000"/>
                </a:solidFill>
                <a:latin typeface="Comic Sans MS" pitchFamily="66" charset="0"/>
              </a:rPr>
              <a:t>id</a:t>
            </a:r>
            <a:endParaRPr lang="sk-SK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                 </a:t>
            </a:r>
            <a:r>
              <a:rPr lang="sk-SK" dirty="0" err="1" smtClean="0">
                <a:solidFill>
                  <a:srgbClr val="336699"/>
                </a:solidFill>
                <a:latin typeface="Comic Sans MS" pitchFamily="66" charset="0"/>
              </a:rPr>
              <a:t>brom-</a:t>
            </a:r>
            <a:r>
              <a:rPr lang="sk-SK" b="1" dirty="0" err="1" smtClean="0">
                <a:solidFill>
                  <a:srgbClr val="FF0000"/>
                </a:solidFill>
                <a:latin typeface="Comic Sans MS" pitchFamily="66" charset="0"/>
              </a:rPr>
              <a:t>id</a:t>
            </a:r>
            <a:endParaRPr lang="sk-SK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                 </a:t>
            </a:r>
            <a:r>
              <a:rPr lang="sk-SK" dirty="0" err="1" smtClean="0">
                <a:solidFill>
                  <a:srgbClr val="336699"/>
                </a:solidFill>
                <a:latin typeface="Comic Sans MS" pitchFamily="66" charset="0"/>
              </a:rPr>
              <a:t>jod-</a:t>
            </a:r>
            <a:r>
              <a:rPr lang="sk-SK" b="1" dirty="0" err="1" smtClean="0">
                <a:solidFill>
                  <a:srgbClr val="FF0000"/>
                </a:solidFill>
                <a:latin typeface="Comic Sans MS" pitchFamily="66" charset="0"/>
              </a:rPr>
              <a:t>id</a:t>
            </a:r>
            <a:endParaRPr lang="sk-SK" b="1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sk-SK" dirty="0">
              <a:solidFill>
                <a:srgbClr val="336699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endParaRPr lang="sk-SK" dirty="0">
              <a:solidFill>
                <a:srgbClr val="3366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800080"/>
                </a:solidFill>
                <a:latin typeface="Comic Sans MS" pitchFamily="66" charset="0"/>
              </a:rPr>
              <a:t>Prídavné meno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názov prvku s </a:t>
            </a:r>
            <a:r>
              <a:rPr lang="sk-SK" b="1" dirty="0">
                <a:solidFill>
                  <a:srgbClr val="800080"/>
                </a:solidFill>
                <a:latin typeface="Comic Sans MS" pitchFamily="66" charset="0"/>
              </a:rPr>
              <a:t>menšou</a:t>
            </a:r>
            <a:r>
              <a:rPr lang="sk-SK" b="1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err="1" smtClean="0">
                <a:solidFill>
                  <a:srgbClr val="336699"/>
                </a:solidFill>
                <a:latin typeface="Comic Sans MS" pitchFamily="66" charset="0"/>
              </a:rPr>
              <a:t>elektronegativitou</a:t>
            </a:r>
            <a:endParaRPr lang="sk-SK" dirty="0" smtClean="0">
              <a:solidFill>
                <a:srgbClr val="336699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prípona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podľa </a:t>
            </a:r>
            <a:r>
              <a:rPr lang="sk-SK" b="1" dirty="0">
                <a:solidFill>
                  <a:srgbClr val="800080"/>
                </a:solidFill>
                <a:latin typeface="Comic Sans MS" pitchFamily="66" charset="0"/>
              </a:rPr>
              <a:t>oxidačného 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čísla</a:t>
            </a:r>
          </a:p>
          <a:p>
            <a:pPr>
              <a:buNone/>
            </a:pPr>
            <a:r>
              <a:rPr lang="sk-SK" b="1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b="1" dirty="0" smtClean="0">
                <a:solidFill>
                  <a:srgbClr val="336699"/>
                </a:solidFill>
                <a:latin typeface="Comic Sans MS" pitchFamily="66" charset="0"/>
              </a:rPr>
              <a:t>   </a:t>
            </a:r>
          </a:p>
          <a:p>
            <a:pPr>
              <a:buNone/>
            </a:pPr>
            <a:r>
              <a:rPr lang="sk-SK" b="1" dirty="0" smtClean="0">
                <a:solidFill>
                  <a:srgbClr val="336699"/>
                </a:solidFill>
                <a:latin typeface="Comic Sans MS" pitchFamily="66" charset="0"/>
              </a:rPr>
              <a:t>  </a:t>
            </a:r>
            <a:r>
              <a:rPr lang="sk-SK" sz="3600" b="1" dirty="0">
                <a:solidFill>
                  <a:srgbClr val="336699"/>
                </a:solidFill>
                <a:latin typeface="Comic Sans MS" pitchFamily="66" charset="0"/>
              </a:rPr>
              <a:t>N</a:t>
            </a:r>
            <a:r>
              <a:rPr lang="sk-SK" sz="3600" b="1" dirty="0" smtClean="0">
                <a:solidFill>
                  <a:srgbClr val="336699"/>
                </a:solidFill>
                <a:latin typeface="Comic Sans MS" pitchFamily="66" charset="0"/>
              </a:rPr>
              <a:t>apríklad</a:t>
            </a:r>
            <a:r>
              <a:rPr lang="sk-SK" sz="3600" b="1" dirty="0">
                <a:solidFill>
                  <a:srgbClr val="336699"/>
                </a:solidFill>
                <a:latin typeface="Comic Sans MS" pitchFamily="66" charset="0"/>
              </a:rPr>
              <a:t>: </a:t>
            </a:r>
            <a:r>
              <a:rPr lang="sk-SK" sz="3600" b="1" dirty="0" err="1">
                <a:solidFill>
                  <a:srgbClr val="336699"/>
                </a:solidFill>
                <a:latin typeface="Comic Sans MS" pitchFamily="66" charset="0"/>
              </a:rPr>
              <a:t>Na</a:t>
            </a:r>
            <a:r>
              <a:rPr lang="sk-SK" sz="3600" b="1" baseline="30000" dirty="0" err="1">
                <a:solidFill>
                  <a:srgbClr val="FF0000"/>
                </a:solidFill>
                <a:latin typeface="Comic Sans MS" pitchFamily="66" charset="0"/>
              </a:rPr>
              <a:t>+I</a:t>
            </a:r>
            <a:r>
              <a:rPr lang="sk-SK" sz="36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k-SK" sz="3600" b="1" dirty="0">
                <a:solidFill>
                  <a:srgbClr val="336699"/>
                </a:solidFill>
                <a:latin typeface="Comic Sans MS" pitchFamily="66" charset="0"/>
              </a:rPr>
              <a:t>– sod</a:t>
            </a:r>
            <a:r>
              <a:rPr lang="sk-SK" sz="3600" b="1" dirty="0">
                <a:solidFill>
                  <a:srgbClr val="FF0000"/>
                </a:solidFill>
                <a:latin typeface="Comic Sans MS" pitchFamily="66" charset="0"/>
              </a:rPr>
              <a:t>ný</a:t>
            </a:r>
            <a:endParaRPr lang="sk-SK" b="1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sk-SK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Pravidlá tvorby vzorcov</a:t>
            </a:r>
            <a:endParaRPr lang="sk-SK" b="1" dirty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v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ymení sa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poradie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prvkov</a:t>
            </a:r>
            <a:endParaRPr lang="sk-SK" dirty="0" smtClean="0">
              <a:solidFill>
                <a:srgbClr val="336699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3600" dirty="0" smtClean="0">
                <a:solidFill>
                  <a:srgbClr val="336699"/>
                </a:solidFill>
                <a:latin typeface="Comic Sans MS" pitchFamily="66" charset="0"/>
              </a:rPr>
              <a:t>   </a:t>
            </a:r>
            <a:r>
              <a:rPr lang="sk-SK" sz="3600" dirty="0">
                <a:solidFill>
                  <a:srgbClr val="336699"/>
                </a:solidFill>
                <a:latin typeface="Comic Sans MS" pitchFamily="66" charset="0"/>
              </a:rPr>
              <a:t>Napríklad</a:t>
            </a:r>
            <a:r>
              <a:rPr lang="sk-SK" sz="3600" dirty="0" smtClean="0">
                <a:solidFill>
                  <a:srgbClr val="336699"/>
                </a:solidFill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sk-SK" sz="3600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sz="3600" dirty="0" smtClean="0">
                <a:solidFill>
                  <a:srgbClr val="336699"/>
                </a:solidFill>
                <a:latin typeface="Comic Sans MS" pitchFamily="66" charset="0"/>
              </a:rPr>
              <a:t>      </a:t>
            </a:r>
            <a:r>
              <a:rPr lang="sk-SK" sz="3600" dirty="0" err="1">
                <a:solidFill>
                  <a:srgbClr val="FF0000"/>
                </a:solidFill>
                <a:latin typeface="Comic Sans MS" pitchFamily="66" charset="0"/>
              </a:rPr>
              <a:t>Na</a:t>
            </a:r>
            <a:r>
              <a:rPr lang="sk-SK" sz="3600" dirty="0" err="1">
                <a:solidFill>
                  <a:srgbClr val="800080"/>
                </a:solidFill>
                <a:latin typeface="Comic Sans MS" pitchFamily="66" charset="0"/>
              </a:rPr>
              <a:t>Cl</a:t>
            </a:r>
            <a:r>
              <a:rPr lang="sk-SK" sz="3600" dirty="0">
                <a:solidFill>
                  <a:srgbClr val="336699"/>
                </a:solidFill>
                <a:latin typeface="Comic Sans MS" pitchFamily="66" charset="0"/>
              </a:rPr>
              <a:t> – </a:t>
            </a:r>
            <a:r>
              <a:rPr lang="sk-SK" sz="3600" dirty="0">
                <a:solidFill>
                  <a:srgbClr val="800080"/>
                </a:solidFill>
                <a:latin typeface="Comic Sans MS" pitchFamily="66" charset="0"/>
              </a:rPr>
              <a:t>chlorid</a:t>
            </a:r>
            <a:r>
              <a:rPr lang="sk-SK" sz="3600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sz="3600" dirty="0">
                <a:solidFill>
                  <a:srgbClr val="FF0000"/>
                </a:solidFill>
                <a:latin typeface="Comic Sans MS" pitchFamily="66" charset="0"/>
              </a:rPr>
              <a:t>sodný</a:t>
            </a:r>
          </a:p>
          <a:p>
            <a:pPr>
              <a:buNone/>
            </a:pPr>
            <a:r>
              <a:rPr lang="sk-SK" sz="3600" dirty="0" smtClean="0">
                <a:solidFill>
                  <a:srgbClr val="FF0000"/>
                </a:solidFill>
                <a:latin typeface="Comic Sans MS" pitchFamily="66" charset="0"/>
              </a:rPr>
              <a:t>       Ca</a:t>
            </a:r>
            <a:r>
              <a:rPr lang="sk-SK" sz="3600" dirty="0" smtClean="0">
                <a:solidFill>
                  <a:srgbClr val="800080"/>
                </a:solidFill>
                <a:latin typeface="Comic Sans MS" pitchFamily="66" charset="0"/>
              </a:rPr>
              <a:t>F</a:t>
            </a:r>
            <a:r>
              <a:rPr lang="sk-SK" sz="3600" baseline="-25000" dirty="0" smtClean="0">
                <a:solidFill>
                  <a:srgbClr val="800080"/>
                </a:solidFill>
                <a:latin typeface="Comic Sans MS" pitchFamily="66" charset="0"/>
              </a:rPr>
              <a:t>2</a:t>
            </a:r>
            <a:r>
              <a:rPr lang="sk-SK" sz="3600" dirty="0" smtClean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sz="3600" dirty="0">
                <a:solidFill>
                  <a:srgbClr val="336699"/>
                </a:solidFill>
                <a:latin typeface="Comic Sans MS" pitchFamily="66" charset="0"/>
              </a:rPr>
              <a:t>– </a:t>
            </a:r>
            <a:r>
              <a:rPr lang="sk-SK" sz="3600" dirty="0" smtClean="0">
                <a:solidFill>
                  <a:srgbClr val="800080"/>
                </a:solidFill>
                <a:latin typeface="Comic Sans MS" pitchFamily="66" charset="0"/>
              </a:rPr>
              <a:t>fluorid</a:t>
            </a:r>
            <a:r>
              <a:rPr lang="sk-SK" sz="3600" dirty="0" smtClean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sz="3600" dirty="0" smtClean="0">
                <a:solidFill>
                  <a:srgbClr val="FF0000"/>
                </a:solidFill>
                <a:latin typeface="Comic Sans MS" pitchFamily="66" charset="0"/>
              </a:rPr>
              <a:t>vápenatý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d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oplníme oxidačné čísla</a:t>
            </a:r>
          </a:p>
          <a:p>
            <a:pPr>
              <a:buFont typeface="Wingdings" pitchFamily="2" charset="2"/>
              <a:buChar char="§"/>
            </a:pPr>
            <a:r>
              <a:rPr lang="sk-SK" sz="3600" b="1" dirty="0" err="1" smtClean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lang="sk-SK" sz="3600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-I</a:t>
            </a:r>
            <a:r>
              <a:rPr lang="sk-SK" sz="3600" b="1" dirty="0" err="1" smtClean="0">
                <a:solidFill>
                  <a:srgbClr val="FF0000"/>
                </a:solidFill>
                <a:latin typeface="Comic Sans MS" pitchFamily="66" charset="0"/>
              </a:rPr>
              <a:t>,Cl</a:t>
            </a:r>
            <a:r>
              <a:rPr lang="sk-SK" sz="3600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-I</a:t>
            </a:r>
            <a:r>
              <a:rPr lang="sk-SK" sz="3600" b="1" dirty="0" err="1" smtClean="0">
                <a:solidFill>
                  <a:srgbClr val="FF0000"/>
                </a:solidFill>
                <a:latin typeface="Comic Sans MS" pitchFamily="66" charset="0"/>
              </a:rPr>
              <a:t>,Br</a:t>
            </a:r>
            <a:r>
              <a:rPr lang="sk-SK" sz="3600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-I</a:t>
            </a:r>
            <a:r>
              <a:rPr lang="sk-SK" sz="3600" b="1" dirty="0" err="1" smtClean="0">
                <a:solidFill>
                  <a:srgbClr val="FF0000"/>
                </a:solidFill>
                <a:latin typeface="Comic Sans MS" pitchFamily="66" charset="0"/>
              </a:rPr>
              <a:t>,I</a:t>
            </a:r>
            <a:r>
              <a:rPr lang="sk-SK" sz="3600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-I</a:t>
            </a:r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sk-SK" sz="3600" b="1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k-SK" sz="4800" b="1" dirty="0">
                <a:solidFill>
                  <a:srgbClr val="800080"/>
                </a:solidFill>
                <a:latin typeface="Comic Sans MS" pitchFamily="66" charset="0"/>
              </a:rPr>
              <a:t>K</a:t>
            </a:r>
            <a:r>
              <a:rPr lang="sk-SK" sz="4800" b="1" dirty="0" smtClean="0">
                <a:solidFill>
                  <a:srgbClr val="800080"/>
                </a:solidFill>
                <a:latin typeface="Comic Sans MS" pitchFamily="66" charset="0"/>
              </a:rPr>
              <a:t>rížové </a:t>
            </a:r>
            <a:r>
              <a:rPr lang="sk-SK" sz="4800" b="1" dirty="0">
                <a:solidFill>
                  <a:srgbClr val="800080"/>
                </a:solidFill>
                <a:latin typeface="Comic Sans MS" pitchFamily="66" charset="0"/>
              </a:rPr>
              <a:t>pravidlo</a:t>
            </a:r>
            <a:endParaRPr lang="sk-SK" b="1" dirty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hodnota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oxidačných čísel sa píše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dolu na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pravej strane druhého prvku (</a:t>
            </a:r>
            <a:r>
              <a:rPr lang="sk-SK" dirty="0">
                <a:solidFill>
                  <a:srgbClr val="800080"/>
                </a:solidFill>
                <a:latin typeface="Comic Sans MS" pitchFamily="66" charset="0"/>
              </a:rPr>
              <a:t>do kríža) </a:t>
            </a:r>
          </a:p>
          <a:p>
            <a:pPr>
              <a:buNone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Príklad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:      </a:t>
            </a:r>
            <a:r>
              <a:rPr lang="sk-SK" sz="4000" b="1" dirty="0" err="1" smtClean="0">
                <a:solidFill>
                  <a:srgbClr val="800080"/>
                </a:solidFill>
                <a:latin typeface="Comic Sans MS" pitchFamily="66" charset="0"/>
              </a:rPr>
              <a:t>Ca</a:t>
            </a:r>
            <a:r>
              <a:rPr lang="sk-SK" sz="4000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+II</a:t>
            </a:r>
            <a:r>
              <a:rPr lang="sk-SK" sz="4000" b="1" baseline="30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k-SK" sz="4000" b="1" dirty="0" smtClean="0">
                <a:solidFill>
                  <a:srgbClr val="800080"/>
                </a:solidFill>
                <a:latin typeface="Comic Sans MS" pitchFamily="66" charset="0"/>
              </a:rPr>
              <a:t>F</a:t>
            </a:r>
            <a:r>
              <a:rPr lang="sk-SK" sz="4000" b="1" baseline="30000" dirty="0" smtClean="0">
                <a:solidFill>
                  <a:srgbClr val="800080"/>
                </a:solidFill>
                <a:latin typeface="Comic Sans MS" pitchFamily="66" charset="0"/>
              </a:rPr>
              <a:t>-I</a:t>
            </a:r>
          </a:p>
          <a:p>
            <a:pPr>
              <a:buNone/>
            </a:pPr>
            <a:endParaRPr lang="sk-SK" sz="4000" b="1" baseline="30000" dirty="0">
              <a:solidFill>
                <a:srgbClr val="80008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4000" b="1" baseline="30000" dirty="0" smtClean="0">
                <a:solidFill>
                  <a:srgbClr val="800080"/>
                </a:solidFill>
                <a:latin typeface="Comic Sans MS" pitchFamily="66" charset="0"/>
              </a:rPr>
              <a:t>  </a:t>
            </a:r>
            <a:r>
              <a:rPr lang="sk-SK" sz="4000" b="1" dirty="0" smtClean="0">
                <a:solidFill>
                  <a:srgbClr val="800080"/>
                </a:solidFill>
                <a:latin typeface="Comic Sans MS" pitchFamily="66" charset="0"/>
              </a:rPr>
              <a:t>            </a:t>
            </a:r>
            <a:r>
              <a:rPr lang="sk-SK" sz="4000" b="1" dirty="0" err="1" smtClean="0">
                <a:solidFill>
                  <a:srgbClr val="800080"/>
                </a:solidFill>
                <a:latin typeface="Comic Sans MS" pitchFamily="66" charset="0"/>
              </a:rPr>
              <a:t>Ca</a:t>
            </a:r>
            <a:r>
              <a:rPr lang="sk-SK" sz="4000" b="1" dirty="0" smtClean="0">
                <a:solidFill>
                  <a:srgbClr val="800080"/>
                </a:solidFill>
                <a:latin typeface="Comic Sans MS" pitchFamily="66" charset="0"/>
              </a:rPr>
              <a:t> F</a:t>
            </a:r>
            <a:r>
              <a:rPr lang="sk-SK" sz="4000" b="1" baseline="-25000" dirty="0" smtClean="0">
                <a:solidFill>
                  <a:srgbClr val="FF0000"/>
                </a:solidFill>
                <a:latin typeface="Comic Sans MS" pitchFamily="66" charset="0"/>
              </a:rPr>
              <a:t>2 </a:t>
            </a:r>
            <a:endParaRPr lang="sk-SK" b="1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sk-SK" dirty="0"/>
          </a:p>
        </p:txBody>
      </p:sp>
      <p:sp>
        <p:nvSpPr>
          <p:cNvPr id="5" name="Šipka doprava 4"/>
          <p:cNvSpPr/>
          <p:nvPr/>
        </p:nvSpPr>
        <p:spPr>
          <a:xfrm rot="3151472">
            <a:off x="3946799" y="4412480"/>
            <a:ext cx="928694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ipka doprava 5"/>
          <p:cNvSpPr/>
          <p:nvPr/>
        </p:nvSpPr>
        <p:spPr>
          <a:xfrm rot="7767458">
            <a:off x="4100716" y="4404422"/>
            <a:ext cx="928694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Overme si správnosť vzorca</a:t>
            </a:r>
            <a:endParaRPr lang="sk-SK" b="1" dirty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V správne napísanom vzorci platí:</a:t>
            </a:r>
          </a:p>
          <a:p>
            <a:pPr>
              <a:buNone/>
            </a:pP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Súčet všetkých oxidačných čísel je 0.</a:t>
            </a:r>
          </a:p>
          <a:p>
            <a:pPr>
              <a:buNone/>
            </a:pPr>
            <a:r>
              <a:rPr lang="sk-SK" b="1" dirty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  </a:t>
            </a:r>
          </a:p>
          <a:p>
            <a:pPr>
              <a:buNone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   </a:t>
            </a:r>
            <a:r>
              <a:rPr lang="sk-SK" b="1" dirty="0" err="1" smtClean="0">
                <a:solidFill>
                  <a:srgbClr val="800080"/>
                </a:solidFill>
                <a:latin typeface="Comic Sans MS" pitchFamily="66" charset="0"/>
              </a:rPr>
              <a:t>Ca</a:t>
            </a:r>
            <a:r>
              <a:rPr lang="sk-SK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+II</a:t>
            </a:r>
            <a:r>
              <a:rPr lang="sk-SK" b="1" baseline="30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F</a:t>
            </a:r>
            <a:r>
              <a:rPr lang="sk-SK" b="1" baseline="-25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sk-SK" b="1" baseline="30000" dirty="0" smtClean="0">
                <a:solidFill>
                  <a:srgbClr val="800080"/>
                </a:solidFill>
                <a:latin typeface="Comic Sans MS" pitchFamily="66" charset="0"/>
              </a:rPr>
              <a:t>-I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sk-SK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1.(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+II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) + 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.(-I) = 0</a:t>
            </a:r>
            <a:endParaRPr lang="sk-SK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800080"/>
                </a:solidFill>
                <a:latin typeface="Comic Sans MS" pitchFamily="66" charset="0"/>
              </a:rPr>
              <a:t>Precvič si to</a:t>
            </a:r>
            <a:endParaRPr lang="sk-SK" sz="4800" b="1" dirty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714488"/>
            <a:ext cx="7772400" cy="438151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endParaRPr lang="cs-CZ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1.Jodid </a:t>
            </a:r>
            <a:r>
              <a:rPr lang="cs-CZ" sz="2800" dirty="0" err="1" smtClean="0">
                <a:solidFill>
                  <a:srgbClr val="800080"/>
                </a:solidFill>
                <a:latin typeface="Comic Sans MS" pitchFamily="66" charset="0"/>
              </a:rPr>
              <a:t>strieborný</a:t>
            </a:r>
            <a:r>
              <a:rPr lang="cs-CZ" sz="1800" dirty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cs-CZ" sz="1800" dirty="0" smtClean="0">
                <a:solidFill>
                  <a:srgbClr val="800080"/>
                </a:solidFill>
                <a:latin typeface="Comic Sans MS" pitchFamily="66" charset="0"/>
              </a:rPr>
              <a:t>               </a:t>
            </a: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7.Chlorid železitý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2.Jodid sodný                 8.Fluorid jodistý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3.Chlorid </a:t>
            </a:r>
            <a:r>
              <a:rPr lang="cs-CZ" sz="2800" dirty="0" err="1" smtClean="0">
                <a:solidFill>
                  <a:srgbClr val="800080"/>
                </a:solidFill>
                <a:latin typeface="Comic Sans MS" pitchFamily="66" charset="0"/>
              </a:rPr>
              <a:t>olovičitý</a:t>
            </a:r>
            <a:r>
              <a:rPr lang="cs-CZ" sz="2800" dirty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         9. Fluorid </a:t>
            </a:r>
            <a:r>
              <a:rPr lang="cs-CZ" sz="2800" dirty="0" err="1" smtClean="0">
                <a:solidFill>
                  <a:srgbClr val="800080"/>
                </a:solidFill>
                <a:latin typeface="Comic Sans MS" pitchFamily="66" charset="0"/>
              </a:rPr>
              <a:t>lítny</a:t>
            </a: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                  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4.Chlorid antimoničný    10. Fluorid sírový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5.Bromid draselný          11. Jodid draselný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6.Chlorid </a:t>
            </a:r>
            <a:r>
              <a:rPr lang="cs-CZ" sz="2800" dirty="0" err="1" smtClean="0">
                <a:solidFill>
                  <a:srgbClr val="800080"/>
                </a:solidFill>
                <a:latin typeface="Comic Sans MS" pitchFamily="66" charset="0"/>
              </a:rPr>
              <a:t>amónny</a:t>
            </a:r>
            <a:endParaRPr lang="cs-CZ" sz="2000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endParaRPr lang="sk-SK" sz="2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800080"/>
                </a:solidFill>
                <a:latin typeface="Comic Sans MS" pitchFamily="66" charset="0"/>
              </a:rPr>
              <a:t>Skontroluj 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 </a:t>
            </a:r>
            <a:endParaRPr lang="sk-SK" b="1" dirty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</a:t>
            </a: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1.AgI                      7.FeCl</a:t>
            </a:r>
            <a:r>
              <a:rPr lang="sk-SK" sz="2800" baseline="-25000" dirty="0" smtClean="0">
                <a:solidFill>
                  <a:srgbClr val="800080"/>
                </a:solidFill>
                <a:latin typeface="Comic Sans MS" pitchFamily="66" charset="0"/>
              </a:rPr>
              <a:t>3</a:t>
            </a:r>
            <a:endParaRPr lang="sk-SK" sz="2800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2.NaI                      8.IF</a:t>
            </a:r>
            <a:r>
              <a:rPr lang="sk-SK" sz="2800" baseline="-25000" dirty="0" smtClean="0">
                <a:solidFill>
                  <a:srgbClr val="800080"/>
                </a:solidFill>
                <a:latin typeface="Comic Sans MS" pitchFamily="66" charset="0"/>
              </a:rPr>
              <a:t>7</a:t>
            </a:r>
            <a:endParaRPr lang="sk-SK" sz="2800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3.PbCl</a:t>
            </a:r>
            <a:r>
              <a:rPr lang="sk-SK" sz="2800" baseline="-25000" dirty="0" smtClean="0">
                <a:solidFill>
                  <a:srgbClr val="800080"/>
                </a:solidFill>
                <a:latin typeface="Comic Sans MS" pitchFamily="66" charset="0"/>
              </a:rPr>
              <a:t>4 </a:t>
            </a: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                    9.LiF</a:t>
            </a:r>
          </a:p>
          <a:p>
            <a:pPr>
              <a:buNone/>
            </a:pP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4.SbCl</a:t>
            </a:r>
            <a:r>
              <a:rPr lang="sk-SK" sz="2800" baseline="-25000" dirty="0" smtClean="0">
                <a:solidFill>
                  <a:srgbClr val="800080"/>
                </a:solidFill>
                <a:latin typeface="Comic Sans MS" pitchFamily="66" charset="0"/>
              </a:rPr>
              <a:t>5</a:t>
            </a: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                   10.SF</a:t>
            </a:r>
            <a:r>
              <a:rPr lang="sk-SK" sz="2800" baseline="-25000" dirty="0">
                <a:solidFill>
                  <a:srgbClr val="800080"/>
                </a:solidFill>
                <a:latin typeface="Comic Sans MS" pitchFamily="66" charset="0"/>
              </a:rPr>
              <a:t>6</a:t>
            </a:r>
            <a:endParaRPr lang="sk-SK" sz="2800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5.KBr                      11.KI</a:t>
            </a:r>
          </a:p>
          <a:p>
            <a:pPr>
              <a:buNone/>
            </a:pP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6.NH</a:t>
            </a:r>
            <a:r>
              <a:rPr lang="sk-SK" sz="2800" baseline="-25000" dirty="0" smtClean="0">
                <a:solidFill>
                  <a:srgbClr val="800080"/>
                </a:solidFill>
                <a:latin typeface="Comic Sans MS" pitchFamily="66" charset="0"/>
              </a:rPr>
              <a:t>4</a:t>
            </a: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Cl</a:t>
            </a:r>
            <a:endParaRPr lang="sk-SK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176</Words>
  <Application>Microsoft PowerPoint</Application>
  <PresentationFormat>Předvádění na obrazovce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Default Design</vt:lpstr>
      <vt:lpstr>Snímek 1</vt:lpstr>
      <vt:lpstr>Čo sú to chemické vzorce?</vt:lpstr>
      <vt:lpstr>Podstatné meno</vt:lpstr>
      <vt:lpstr>Prídavné meno</vt:lpstr>
      <vt:lpstr>Pravidlá tvorby vzorcov</vt:lpstr>
      <vt:lpstr> Krížové pravidlo</vt:lpstr>
      <vt:lpstr>Overme si správnosť vzorca</vt:lpstr>
      <vt:lpstr>Precvič si to</vt:lpstr>
      <vt:lpstr>Skontroluj  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Kayzer</dc:creator>
  <cp:lastModifiedBy>Kayzer</cp:lastModifiedBy>
  <cp:revision>19</cp:revision>
  <dcterms:created xsi:type="dcterms:W3CDTF">1601-01-01T00:00:00Z</dcterms:created>
  <dcterms:modified xsi:type="dcterms:W3CDTF">2009-03-14T07:37:30Z</dcterms:modified>
</cp:coreProperties>
</file>