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81" r:id="rId4"/>
    <p:sldId id="282" r:id="rId5"/>
    <p:sldId id="286" r:id="rId6"/>
    <p:sldId id="287" r:id="rId7"/>
    <p:sldId id="288" r:id="rId8"/>
    <p:sldId id="289" r:id="rId9"/>
    <p:sldId id="263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6600"/>
    <a:srgbClr val="CE08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6" autoAdjust="0"/>
    <p:restoredTop sz="93833" autoAdjust="0"/>
  </p:normalViewPr>
  <p:slideViewPr>
    <p:cSldViewPr>
      <p:cViewPr>
        <p:scale>
          <a:sx n="80" d="100"/>
          <a:sy n="80" d="100"/>
        </p:scale>
        <p:origin x="-11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23. 11. 2020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23. 11. 2020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23. 11. 2020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23. 11. 2020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23. 11. 2020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23. 11. 2020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23. 11. 2020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23. 11. 2020</a:t>
            </a:fld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23. 11. 2020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23. 11. 2020</a:t>
            </a:fld>
            <a:endParaRPr lang="sk-SK" dirty="0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23. 11. 2020</a:t>
            </a:fld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DA39CA-5D66-46E3-8CF5-2F990151517B}" type="datetimeFigureOut">
              <a:rPr lang="sk-SK" smtClean="0"/>
              <a:pPr/>
              <a:t>23. 11. 2020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00232" y="214290"/>
            <a:ext cx="6652886" cy="1080120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/>
              <a:t>Zloženie látok </a:t>
            </a:r>
            <a:endParaRPr lang="sk-SK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9712" y="5301208"/>
            <a:ext cx="6678488" cy="1152128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</a:pPr>
            <a:r>
              <a:rPr lang="sk-SK" sz="2800" dirty="0" smtClean="0"/>
              <a:t>Kovy</a:t>
            </a:r>
            <a:endParaRPr lang="sk-SK" sz="2800" dirty="0" smtClean="0"/>
          </a:p>
        </p:txBody>
      </p:sp>
      <p:pic>
        <p:nvPicPr>
          <p:cNvPr id="11266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2880320" cy="1915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VÃ½sledok vyhÄ¾adÃ¡vania obrÃ¡zkov pre dopyt sÃ­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4"/>
            <a:ext cx="1152128" cy="111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924944"/>
            <a:ext cx="1157114" cy="1157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2" name="Picture 8" descr="VÃ½sledok vyhÄ¾adÃ¡vania obrÃ¡zkov pre dopyt graf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060848"/>
            <a:ext cx="1152128" cy="1053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4" name="Picture 10" descr="VÃ½sledok vyhÄ¾adÃ¡vania obrÃ¡zkov pre dopyt kremÃ­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212976"/>
            <a:ext cx="1296144" cy="902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6" name="Picture 12" descr="VÃ½sledok vyhÄ¾adÃ¡vania obrÃ¡zkov pre dopyt germÃ¡nium"/>
          <p:cNvPicPr>
            <a:picLocks noChangeAspect="1" noChangeArrowheads="1"/>
          </p:cNvPicPr>
          <p:nvPr/>
        </p:nvPicPr>
        <p:blipFill>
          <a:blip r:embed="rId7" cstate="print"/>
          <a:srcRect l="14193" t="14286" r="10113" b="14286"/>
          <a:stretch>
            <a:fillRect/>
          </a:stretch>
        </p:blipFill>
        <p:spPr bwMode="auto">
          <a:xfrm>
            <a:off x="5220072" y="3789040"/>
            <a:ext cx="1152128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8" name="Picture 14" descr="SÃºvisiaci obrÃ¡zok"/>
          <p:cNvPicPr>
            <a:picLocks noChangeAspect="1" noChangeArrowheads="1"/>
          </p:cNvPicPr>
          <p:nvPr/>
        </p:nvPicPr>
        <p:blipFill>
          <a:blip r:embed="rId8" cstate="print"/>
          <a:srcRect b="7413"/>
          <a:stretch>
            <a:fillRect/>
          </a:stretch>
        </p:blipFill>
        <p:spPr bwMode="auto">
          <a:xfrm>
            <a:off x="4067944" y="4077072"/>
            <a:ext cx="1152128" cy="1066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Už vieme: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424936" cy="56372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i="1" dirty="0" smtClean="0"/>
              <a:t>Podľa niektorých vlastností rozdeľujeme prvky na kovy, polokovy a nekovy.</a:t>
            </a:r>
          </a:p>
          <a:p>
            <a:pPr>
              <a:lnSpc>
                <a:spcPct val="150000"/>
              </a:lnSpc>
            </a:pPr>
            <a:r>
              <a:rPr lang="sk-SK" i="1" dirty="0" smtClean="0">
                <a:solidFill>
                  <a:schemeClr val="bg2">
                    <a:lumMod val="25000"/>
                  </a:schemeClr>
                </a:solidFill>
              </a:rPr>
              <a:t>Pozorovali sme rôzne vlastnosti kovov a nekovov.</a:t>
            </a:r>
          </a:p>
          <a:p>
            <a:pPr>
              <a:lnSpc>
                <a:spcPct val="150000"/>
              </a:lnSpc>
            </a:pPr>
            <a:r>
              <a:rPr lang="sk-SK" i="1" dirty="0" smtClean="0">
                <a:solidFill>
                  <a:schemeClr val="accent1">
                    <a:lumMod val="75000"/>
                  </a:schemeClr>
                </a:solidFill>
              </a:rPr>
              <a:t>Zistili sme, že kovy a nekovy sa odlišujú vlastnosťami, nie je medzi nimi však presná hranica.</a:t>
            </a:r>
          </a:p>
          <a:p>
            <a:pPr>
              <a:lnSpc>
                <a:spcPct val="150000"/>
              </a:lnSpc>
            </a:pPr>
            <a:r>
              <a:rPr lang="sk-SK" i="1" dirty="0" smtClean="0">
                <a:solidFill>
                  <a:schemeClr val="accent4">
                    <a:lumMod val="75000"/>
                  </a:schemeClr>
                </a:solidFill>
              </a:rPr>
              <a:t>Navyše existujú výnimky, ktoré potvrdzujú pravidlo.</a:t>
            </a:r>
          </a:p>
          <a:p>
            <a:pPr>
              <a:lnSpc>
                <a:spcPct val="150000"/>
              </a:lnSpc>
            </a:pPr>
            <a:r>
              <a:rPr lang="sk-SK" i="1" dirty="0" smtClean="0">
                <a:solidFill>
                  <a:schemeClr val="accent5">
                    <a:lumMod val="75000"/>
                  </a:schemeClr>
                </a:solidFill>
              </a:rPr>
              <a:t>Prvky, ktorých vlastnosti sú na rozhraní medzi kovmi a nekovmi sú </a:t>
            </a:r>
            <a:r>
              <a:rPr lang="sk-SK" b="1" i="1" dirty="0" smtClean="0">
                <a:solidFill>
                  <a:schemeClr val="accent5">
                    <a:lumMod val="75000"/>
                  </a:schemeClr>
                </a:solidFill>
              </a:rPr>
              <a:t>polokovy.</a:t>
            </a:r>
          </a:p>
          <a:p>
            <a:pPr>
              <a:lnSpc>
                <a:spcPct val="150000"/>
              </a:lnSpc>
            </a:pPr>
            <a:endParaRPr lang="sk-SK" i="1" dirty="0" smtClean="0"/>
          </a:p>
          <a:p>
            <a:endParaRPr lang="sk-SK" dirty="0" smtClean="0"/>
          </a:p>
          <a:p>
            <a:endParaRPr lang="sk-SK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dirty="0" smtClean="0"/>
              <a:t>Kovy polokovy a nekovy v PTP</a:t>
            </a:r>
            <a:endParaRPr lang="sk-SK" dirty="0"/>
          </a:p>
        </p:txBody>
      </p:sp>
      <p:pic>
        <p:nvPicPr>
          <p:cNvPr id="1026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18166" cy="4824536"/>
          </a:xfrm>
          <a:prstGeom prst="rect">
            <a:avLst/>
          </a:prstGeom>
          <a:noFill/>
        </p:spPr>
      </p:pic>
      <p:graphicFrame>
        <p:nvGraphicFramePr>
          <p:cNvPr id="6" name="Zástupný symbol obsahu 5"/>
          <p:cNvGraphicFramePr>
            <a:graphicFrameLocks noGrp="1"/>
          </p:cNvGraphicFramePr>
          <p:nvPr>
            <p:ph sz="quarter" idx="1"/>
          </p:nvPr>
        </p:nvGraphicFramePr>
        <p:xfrm>
          <a:off x="1835696" y="1268760"/>
          <a:ext cx="5112567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189"/>
                <a:gridCol w="1704189"/>
                <a:gridCol w="1704189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Kovy 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Polokovy 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Nekovy 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706090"/>
          </a:xfrm>
        </p:spPr>
        <p:txBody>
          <a:bodyPr/>
          <a:lstStyle/>
          <a:p>
            <a:pPr algn="ctr"/>
            <a:r>
              <a:rPr lang="sk-SK" b="1" dirty="0" smtClean="0"/>
              <a:t>Kovy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0" y="836712"/>
            <a:ext cx="8820472" cy="5637240"/>
          </a:xfrm>
        </p:spPr>
        <p:txBody>
          <a:bodyPr/>
          <a:lstStyle/>
          <a:p>
            <a:r>
              <a:rPr lang="sk-SK" dirty="0" smtClean="0"/>
              <a:t>Väčšina všetkých známych chemických prvkov sú kovy.</a:t>
            </a:r>
          </a:p>
          <a:p>
            <a:r>
              <a:rPr lang="sk-SK" dirty="0" smtClean="0"/>
              <a:t>Prvé dva</a:t>
            </a:r>
            <a:r>
              <a:rPr lang="sk-SK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k-SK" u="sng" dirty="0" smtClean="0">
                <a:solidFill>
                  <a:schemeClr val="bg1">
                    <a:lumMod val="65000"/>
                  </a:schemeClr>
                </a:solidFill>
              </a:rPr>
              <a:t>najrozšírenejšie</a:t>
            </a:r>
            <a:r>
              <a:rPr lang="sk-SK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k-SK" dirty="0" smtClean="0"/>
              <a:t>kovy v zemskej kôre sú </a:t>
            </a:r>
            <a:r>
              <a:rPr lang="sk-SK" b="1" i="1" dirty="0" smtClean="0">
                <a:solidFill>
                  <a:schemeClr val="bg1">
                    <a:lumMod val="65000"/>
                  </a:schemeClr>
                </a:solidFill>
              </a:rPr>
              <a:t>hliník</a:t>
            </a:r>
            <a:r>
              <a:rPr lang="sk-SK" dirty="0" smtClean="0"/>
              <a:t> a </a:t>
            </a:r>
            <a:r>
              <a:rPr lang="sk-SK" b="1" i="1" dirty="0" smtClean="0">
                <a:solidFill>
                  <a:schemeClr val="bg1">
                    <a:lumMod val="65000"/>
                  </a:schemeClr>
                </a:solidFill>
              </a:rPr>
              <a:t>železo</a:t>
            </a:r>
            <a:r>
              <a:rPr lang="sk-SK" dirty="0" smtClean="0"/>
              <a:t>.</a:t>
            </a:r>
          </a:p>
          <a:p>
            <a:r>
              <a:rPr lang="sk-SK" b="1" dirty="0" smtClean="0"/>
              <a:t>Vlastnosti: </a:t>
            </a:r>
          </a:p>
          <a:p>
            <a:endParaRPr lang="sk-SK" b="1" dirty="0" smtClean="0"/>
          </a:p>
          <a:p>
            <a:pPr lvl="1"/>
            <a:r>
              <a:rPr lang="sk-SK" sz="2400" dirty="0" smtClean="0"/>
              <a:t>Kovový lesk (</a:t>
            </a:r>
            <a:r>
              <a:rPr lang="sk-SK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striebrosivý</a:t>
            </a:r>
            <a:r>
              <a:rPr lang="sk-SK" sz="2400" i="1" dirty="0" smtClean="0"/>
              <a:t>, </a:t>
            </a:r>
            <a:r>
              <a:rPr lang="sk-SK" sz="2400" i="1" dirty="0" smtClean="0">
                <a:solidFill>
                  <a:srgbClr val="FFC000"/>
                </a:solidFill>
              </a:rPr>
              <a:t>zlato – žlté</a:t>
            </a:r>
            <a:r>
              <a:rPr lang="sk-SK" sz="2400" i="1" dirty="0" smtClean="0"/>
              <a:t>, </a:t>
            </a:r>
            <a:r>
              <a:rPr lang="sk-SK" sz="2400" i="1" dirty="0" smtClean="0">
                <a:solidFill>
                  <a:srgbClr val="CC3300"/>
                </a:solidFill>
              </a:rPr>
              <a:t>meď – červená</a:t>
            </a:r>
            <a:r>
              <a:rPr lang="sk-SK" sz="2400" dirty="0" smtClean="0"/>
              <a:t>)</a:t>
            </a:r>
          </a:p>
          <a:p>
            <a:pPr lvl="1"/>
            <a:r>
              <a:rPr lang="sk-SK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Kujnosť </a:t>
            </a:r>
            <a:r>
              <a:rPr lang="sk-SK" sz="2400" dirty="0" smtClean="0"/>
              <a:t>(</a:t>
            </a:r>
            <a:r>
              <a:rPr lang="sk-SK" sz="2400" i="1" dirty="0" smtClean="0"/>
              <a:t>dajú sa tvarovať, mechanicky natiahnuť na drôty, najťažnejší kov je </a:t>
            </a:r>
            <a:r>
              <a:rPr lang="sk-SK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zlato</a:t>
            </a:r>
            <a:r>
              <a:rPr lang="sk-SK" sz="2400" dirty="0" smtClean="0"/>
              <a:t>).</a:t>
            </a:r>
          </a:p>
          <a:p>
            <a:pPr lvl="1"/>
            <a:r>
              <a:rPr lang="sk-SK" sz="2400" dirty="0" smtClean="0"/>
              <a:t>Dobrá </a:t>
            </a:r>
            <a:r>
              <a:rPr lang="sk-SK" sz="2400" dirty="0" smtClean="0">
                <a:solidFill>
                  <a:schemeClr val="accent4">
                    <a:lumMod val="75000"/>
                  </a:schemeClr>
                </a:solidFill>
              </a:rPr>
              <a:t>elektrická a tepelná vodivosť </a:t>
            </a:r>
            <a:r>
              <a:rPr lang="sk-SK" sz="2400" dirty="0" smtClean="0"/>
              <a:t>(</a:t>
            </a:r>
            <a:r>
              <a:rPr lang="sk-SK" sz="2400" i="1" dirty="0" smtClean="0"/>
              <a:t>najlepší elektrický a tepelný vodič je </a:t>
            </a:r>
            <a:r>
              <a:rPr lang="sk-SK" sz="2400" b="1" i="1" dirty="0" smtClean="0">
                <a:solidFill>
                  <a:schemeClr val="accent4">
                    <a:lumMod val="75000"/>
                  </a:schemeClr>
                </a:solidFill>
              </a:rPr>
              <a:t>striebro</a:t>
            </a:r>
            <a:r>
              <a:rPr lang="sk-SK" sz="2400" dirty="0" smtClean="0"/>
              <a:t>).</a:t>
            </a:r>
          </a:p>
          <a:p>
            <a:pPr lvl="1"/>
            <a:r>
              <a:rPr lang="sk-SK" sz="2400" dirty="0" smtClean="0"/>
              <a:t>Pevné skupenstvo pri bežnej (</a:t>
            </a:r>
            <a:r>
              <a:rPr lang="sk-SK" sz="2400" i="1" dirty="0" smtClean="0"/>
              <a:t>izbovej</a:t>
            </a:r>
            <a:r>
              <a:rPr lang="sk-SK" sz="2400" dirty="0" smtClean="0"/>
              <a:t>) teplote, výnimkou je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ortuť</a:t>
            </a: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sk-SK" sz="2400" dirty="0" smtClean="0"/>
              <a:t>ktorá je </a:t>
            </a: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kvapalná</a:t>
            </a:r>
            <a:r>
              <a:rPr lang="sk-SK" sz="2400" dirty="0" smtClean="0"/>
              <a:t>.</a:t>
            </a:r>
          </a:p>
          <a:p>
            <a:pPr lvl="1"/>
            <a:r>
              <a:rPr lang="sk-SK" sz="2400" dirty="0" smtClean="0"/>
              <a:t>Kovová väzba medzi atómami.</a:t>
            </a:r>
          </a:p>
          <a:p>
            <a:pPr lvl="1"/>
            <a:endParaRPr lang="sk-SK" dirty="0" smtClean="0"/>
          </a:p>
          <a:p>
            <a:pPr lvl="1">
              <a:buNone/>
            </a:pPr>
            <a:endParaRPr lang="sk-SK" dirty="0" smtClean="0"/>
          </a:p>
        </p:txBody>
      </p:sp>
      <p:pic>
        <p:nvPicPr>
          <p:cNvPr id="9218" name="Picture 2" descr="VÃ½sledok vyhÄ¾adÃ¡vania obrÃ¡zkov pre dopyt mercury"/>
          <p:cNvPicPr>
            <a:picLocks noChangeAspect="1" noChangeArrowheads="1"/>
          </p:cNvPicPr>
          <p:nvPr/>
        </p:nvPicPr>
        <p:blipFill>
          <a:blip r:embed="rId2" cstate="print"/>
          <a:srcRect l="5400" r="2801" b="7900"/>
          <a:stretch>
            <a:fillRect/>
          </a:stretch>
        </p:blipFill>
        <p:spPr bwMode="auto">
          <a:xfrm>
            <a:off x="6156176" y="5589240"/>
            <a:ext cx="2016223" cy="1138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VÃ½sledok vyhÄ¾adÃ¡vania obrÃ¡zkov pre dopyt g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1008112" cy="809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 descr="VÃ½sledok vyhÄ¾adÃ¡vania obrÃ¡zkov pre dopyt copper"/>
          <p:cNvPicPr>
            <a:picLocks noChangeAspect="1" noChangeArrowheads="1"/>
          </p:cNvPicPr>
          <p:nvPr/>
        </p:nvPicPr>
        <p:blipFill>
          <a:blip r:embed="rId4" cstate="print"/>
          <a:srcRect l="13860" t="6720" r="2981" b="17681"/>
          <a:stretch>
            <a:fillRect/>
          </a:stretch>
        </p:blipFill>
        <p:spPr bwMode="auto">
          <a:xfrm>
            <a:off x="6300192" y="2276872"/>
            <a:ext cx="1080120" cy="736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4" name="Picture 8" descr="VÃ½sledok vyhÄ¾adÃ¡vania obrÃ¡zkov pre dopyt silver"/>
          <p:cNvPicPr>
            <a:picLocks noChangeAspect="1" noChangeArrowheads="1"/>
          </p:cNvPicPr>
          <p:nvPr/>
        </p:nvPicPr>
        <p:blipFill>
          <a:blip r:embed="rId5" cstate="print"/>
          <a:srcRect l="4755" t="6335" r="16001" b="19755"/>
          <a:stretch>
            <a:fillRect/>
          </a:stretch>
        </p:blipFill>
        <p:spPr bwMode="auto">
          <a:xfrm>
            <a:off x="2699792" y="2276872"/>
            <a:ext cx="1131554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43800" cy="635670"/>
          </a:xfrm>
        </p:spPr>
        <p:txBody>
          <a:bodyPr/>
          <a:lstStyle/>
          <a:p>
            <a:pPr algn="ctr"/>
            <a:r>
              <a:rPr lang="sk-SK" dirty="0" smtClean="0"/>
              <a:t>Rozdelenia kovov podľa reaktivity: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23528" y="1772816"/>
            <a:ext cx="3960440" cy="4824536"/>
          </a:xfrm>
        </p:spPr>
        <p:txBody>
          <a:bodyPr/>
          <a:lstStyle/>
          <a:p>
            <a:r>
              <a:rPr lang="sk-SK" i="1" dirty="0" smtClean="0">
                <a:solidFill>
                  <a:schemeClr val="tx2">
                    <a:lumMod val="75000"/>
                  </a:schemeClr>
                </a:solidFill>
              </a:rPr>
              <a:t>V prírode sa vyskytujú v zlúčeninách.</a:t>
            </a:r>
          </a:p>
          <a:p>
            <a:r>
              <a:rPr lang="sk-SK" i="1" dirty="0" smtClean="0">
                <a:solidFill>
                  <a:schemeClr val="accent2">
                    <a:lumMod val="75000"/>
                  </a:schemeClr>
                </a:solidFill>
              </a:rPr>
              <a:t>Na ich povrchu dochádza vplyvom vonkajších podmienok k zmenám – podliehajú </a:t>
            </a:r>
            <a:r>
              <a:rPr lang="sk-SK" b="1" i="1" dirty="0" smtClean="0">
                <a:solidFill>
                  <a:schemeClr val="accent2">
                    <a:lumMod val="75000"/>
                  </a:schemeClr>
                </a:solidFill>
              </a:rPr>
              <a:t>korózii</a:t>
            </a:r>
          </a:p>
          <a:p>
            <a:r>
              <a:rPr lang="sk-SK" i="1" dirty="0" smtClean="0">
                <a:solidFill>
                  <a:schemeClr val="accent4">
                    <a:lumMod val="75000"/>
                  </a:schemeClr>
                </a:solidFill>
              </a:rPr>
              <a:t>Patria sem napr.: draslík, sodík, vápnik, horčík, hliník, zinok, železo,...</a:t>
            </a:r>
            <a:endParaRPr lang="sk-SK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4"/>
          </p:nvPr>
        </p:nvSpPr>
        <p:spPr>
          <a:xfrm>
            <a:off x="4371974" y="1844824"/>
            <a:ext cx="4232474" cy="3600400"/>
          </a:xfrm>
        </p:spPr>
        <p:txBody>
          <a:bodyPr/>
          <a:lstStyle/>
          <a:p>
            <a:r>
              <a:rPr lang="sk-SK" i="1" dirty="0" smtClean="0">
                <a:solidFill>
                  <a:schemeClr val="tx2">
                    <a:lumMod val="75000"/>
                  </a:schemeClr>
                </a:solidFill>
              </a:rPr>
              <a:t>V prírode sa väčšinou vyskytujú v rýdzom stave, nezlúčené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sk-SK" i="1" dirty="0" smtClean="0">
                <a:solidFill>
                  <a:schemeClr val="accent1">
                    <a:lumMod val="75000"/>
                  </a:schemeClr>
                </a:solidFill>
              </a:rPr>
              <a:t>Sú málo reaktívne.</a:t>
            </a:r>
          </a:p>
          <a:p>
            <a:r>
              <a:rPr lang="sk-SK" i="1" dirty="0" smtClean="0">
                <a:solidFill>
                  <a:schemeClr val="accent4">
                    <a:lumMod val="75000"/>
                  </a:schemeClr>
                </a:solidFill>
              </a:rPr>
              <a:t>Patria sem: meď, striebro zlato, platina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"/>
          </p:nvPr>
        </p:nvSpPr>
        <p:spPr>
          <a:xfrm>
            <a:off x="395536" y="908720"/>
            <a:ext cx="3657600" cy="65836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Neušľachtilé kovy: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3"/>
          </p:nvPr>
        </p:nvSpPr>
        <p:spPr>
          <a:xfrm>
            <a:off x="4427984" y="908720"/>
            <a:ext cx="3657600" cy="6583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Ušľachtilé kovy:</a:t>
            </a:r>
            <a:endParaRPr lang="sk-SK" dirty="0">
              <a:solidFill>
                <a:schemeClr val="tx1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6012160" y="4437112"/>
            <a:ext cx="2016224" cy="1593468"/>
            <a:chOff x="6012160" y="4437112"/>
            <a:chExt cx="2016224" cy="1593468"/>
          </a:xfrm>
        </p:grpSpPr>
        <p:pic>
          <p:nvPicPr>
            <p:cNvPr id="1026" name="Picture 2" descr="SÃºvisiaci obrÃ¡zok"/>
            <p:cNvPicPr>
              <a:picLocks noChangeAspect="1" noChangeArrowheads="1"/>
            </p:cNvPicPr>
            <p:nvPr/>
          </p:nvPicPr>
          <p:blipFill>
            <a:blip r:embed="rId2" cstate="print"/>
            <a:srcRect l="22163" t="15816" r="13812" b="14595"/>
            <a:stretch>
              <a:fillRect/>
            </a:stretch>
          </p:blipFill>
          <p:spPr bwMode="auto">
            <a:xfrm>
              <a:off x="6156176" y="4437112"/>
              <a:ext cx="1872208" cy="15841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BlokTextu 8"/>
            <p:cNvSpPr txBox="1"/>
            <p:nvPr/>
          </p:nvSpPr>
          <p:spPr>
            <a:xfrm>
              <a:off x="6012160" y="5661248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platina</a:t>
              </a:r>
              <a:endParaRPr lang="sk-SK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build="p"/>
      <p:bldP spid="4" grpId="0" uiExpand="1" build="p" animBg="1"/>
      <p:bldP spid="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43800" cy="635670"/>
          </a:xfrm>
        </p:spPr>
        <p:txBody>
          <a:bodyPr/>
          <a:lstStyle/>
          <a:p>
            <a:pPr algn="ctr"/>
            <a:r>
              <a:rPr lang="sk-SK" dirty="0" smtClean="0"/>
              <a:t>Rozdelenia kovov podľa hustoty: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179512" y="1772816"/>
            <a:ext cx="4248472" cy="4176464"/>
          </a:xfrm>
        </p:spPr>
        <p:txBody>
          <a:bodyPr>
            <a:normAutofit/>
          </a:bodyPr>
          <a:lstStyle/>
          <a:p>
            <a:r>
              <a:rPr lang="sk-SK" sz="2200" i="1" dirty="0" smtClean="0">
                <a:solidFill>
                  <a:schemeClr val="tx2">
                    <a:lumMod val="75000"/>
                  </a:schemeClr>
                </a:solidFill>
              </a:rPr>
              <a:t>Hustota</a:t>
            </a:r>
            <a:r>
              <a:rPr lang="sk-SK" sz="2200" b="1" i="1" dirty="0" smtClean="0">
                <a:solidFill>
                  <a:schemeClr val="tx2">
                    <a:lumMod val="75000"/>
                  </a:schemeClr>
                </a:solidFill>
              </a:rPr>
              <a:t> väčšia </a:t>
            </a:r>
            <a:r>
              <a:rPr lang="sk-SK" sz="2200" i="1" dirty="0" smtClean="0">
                <a:solidFill>
                  <a:schemeClr val="tx2">
                    <a:lumMod val="75000"/>
                  </a:schemeClr>
                </a:solidFill>
              </a:rPr>
              <a:t>ako </a:t>
            </a:r>
            <a:r>
              <a:rPr lang="sk-SK" sz="2200" b="1" i="1" dirty="0" smtClean="0">
                <a:solidFill>
                  <a:schemeClr val="tx2">
                    <a:lumMod val="75000"/>
                  </a:schemeClr>
                </a:solidFill>
              </a:rPr>
              <a:t>5 g/cm</a:t>
            </a:r>
            <a:r>
              <a:rPr lang="sk-SK" sz="2200" b="1" i="1" baseline="30000" dirty="0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sk-SK" sz="22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sk-SK" sz="2200" i="1" dirty="0" smtClean="0">
                <a:solidFill>
                  <a:schemeClr val="accent4">
                    <a:lumMod val="75000"/>
                  </a:schemeClr>
                </a:solidFill>
              </a:rPr>
              <a:t>Patria sem napr.: železo, zlato, olovo</a:t>
            </a:r>
          </a:p>
          <a:p>
            <a:endParaRPr lang="sk-SK" sz="22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sk-SK" sz="2000" i="1" dirty="0" smtClean="0">
                <a:solidFill>
                  <a:schemeClr val="accent4">
                    <a:lumMod val="75000"/>
                  </a:schemeClr>
                </a:solidFill>
              </a:rPr>
              <a:t>Pozn.: týmto slovným spojením sa označujú aj kovy, ktoré sú toxické pre človeka a nebezpečné pre </a:t>
            </a:r>
            <a:r>
              <a:rPr lang="sk-SK" sz="2000" b="1" i="1" dirty="0" smtClean="0">
                <a:solidFill>
                  <a:schemeClr val="accent4">
                    <a:lumMod val="75000"/>
                  </a:schemeClr>
                </a:solidFill>
              </a:rPr>
              <a:t>životné prostredie</a:t>
            </a:r>
            <a:r>
              <a:rPr lang="sk-SK" sz="2000" i="1" dirty="0" smtClean="0">
                <a:solidFill>
                  <a:schemeClr val="accent4">
                    <a:lumMod val="75000"/>
                  </a:schemeClr>
                </a:solidFill>
              </a:rPr>
              <a:t>. Ukladajú sa v organizmoch a len ťažko sa z organizmu odbúravajú (hlavne </a:t>
            </a:r>
            <a:r>
              <a:rPr lang="pt-BR" sz="2000" i="1" dirty="0" smtClean="0">
                <a:solidFill>
                  <a:schemeClr val="accent4">
                    <a:lumMod val="75000"/>
                  </a:schemeClr>
                </a:solidFill>
              </a:rPr>
              <a:t>kadmium, ortuť, olovo a arzén</a:t>
            </a:r>
            <a:r>
              <a:rPr lang="sk-SK" sz="2000" i="1" dirty="0" smtClean="0">
                <a:solidFill>
                  <a:schemeClr val="accent4">
                    <a:lumMod val="75000"/>
                  </a:schemeClr>
                </a:solidFill>
              </a:rPr>
              <a:t>). </a:t>
            </a:r>
            <a:endParaRPr lang="sk-SK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4"/>
          </p:nvPr>
        </p:nvSpPr>
        <p:spPr>
          <a:xfrm>
            <a:off x="4355976" y="1772816"/>
            <a:ext cx="4536504" cy="2736304"/>
          </a:xfrm>
        </p:spPr>
        <p:txBody>
          <a:bodyPr/>
          <a:lstStyle/>
          <a:p>
            <a:r>
              <a:rPr lang="sk-SK" i="1" dirty="0" smtClean="0">
                <a:solidFill>
                  <a:schemeClr val="tx2">
                    <a:lumMod val="75000"/>
                  </a:schemeClr>
                </a:solidFill>
              </a:rPr>
              <a:t>Hustota</a:t>
            </a:r>
            <a:r>
              <a:rPr lang="sk-SK" b="1" i="1" dirty="0" smtClean="0">
                <a:solidFill>
                  <a:schemeClr val="tx2">
                    <a:lumMod val="75000"/>
                  </a:schemeClr>
                </a:solidFill>
              </a:rPr>
              <a:t> menšia </a:t>
            </a:r>
            <a:r>
              <a:rPr lang="sk-SK" i="1" dirty="0" smtClean="0">
                <a:solidFill>
                  <a:schemeClr val="tx2">
                    <a:lumMod val="75000"/>
                  </a:schemeClr>
                </a:solidFill>
              </a:rPr>
              <a:t>ako </a:t>
            </a:r>
            <a:r>
              <a:rPr lang="sk-SK" b="1" i="1" dirty="0" smtClean="0">
                <a:solidFill>
                  <a:schemeClr val="tx2">
                    <a:lumMod val="75000"/>
                  </a:schemeClr>
                </a:solidFill>
              </a:rPr>
              <a:t>5 g/cm</a:t>
            </a:r>
            <a:r>
              <a:rPr lang="sk-SK" b="1" i="1" baseline="30000" dirty="0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sk-SK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sk-SK" i="1" dirty="0" smtClean="0">
                <a:solidFill>
                  <a:schemeClr val="accent4">
                    <a:lumMod val="75000"/>
                  </a:schemeClr>
                </a:solidFill>
              </a:rPr>
              <a:t>Patria sem: sodík, hliník, titán</a:t>
            </a:r>
          </a:p>
          <a:p>
            <a:r>
              <a:rPr lang="sk-SK" sz="2000" i="1" dirty="0" smtClean="0">
                <a:solidFill>
                  <a:schemeClr val="accent4">
                    <a:lumMod val="75000"/>
                  </a:schemeClr>
                </a:solidFill>
              </a:rPr>
              <a:t>Aj vzhľadom na svoju hustotu majú hliník aj titán široké využitie v pevných a ľahkých zliatinách.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"/>
          </p:nvPr>
        </p:nvSpPr>
        <p:spPr>
          <a:xfrm>
            <a:off x="395536" y="908720"/>
            <a:ext cx="3657600" cy="65836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Ťažké  kovy: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3"/>
          </p:nvPr>
        </p:nvSpPr>
        <p:spPr>
          <a:xfrm>
            <a:off x="4427984" y="908720"/>
            <a:ext cx="3657600" cy="6583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Ľahké kovy:</a:t>
            </a:r>
            <a:endParaRPr lang="sk-SK" dirty="0">
              <a:solidFill>
                <a:schemeClr val="tx1"/>
              </a:solidFill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6300192" y="4005064"/>
            <a:ext cx="2448272" cy="1521460"/>
            <a:chOff x="6156176" y="4005064"/>
            <a:chExt cx="2448272" cy="1521460"/>
          </a:xfrm>
        </p:grpSpPr>
        <p:pic>
          <p:nvPicPr>
            <p:cNvPr id="25602" name="Picture 2" descr="VÃ½sledok vyhÄ¾adÃ¡vania obrÃ¡zkov pre dopyt kov titÃ¡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4005064"/>
              <a:ext cx="2376264" cy="14961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BlokTextu 10"/>
            <p:cNvSpPr txBox="1"/>
            <p:nvPr/>
          </p:nvSpPr>
          <p:spPr>
            <a:xfrm>
              <a:off x="7092280" y="5157192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/>
                <a:t>titán</a:t>
              </a:r>
              <a:endParaRPr lang="sk-SK" dirty="0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4644008" y="5085184"/>
            <a:ext cx="1656184" cy="1449452"/>
            <a:chOff x="4499992" y="5157192"/>
            <a:chExt cx="1656184" cy="1449452"/>
          </a:xfrm>
        </p:grpSpPr>
        <p:pic>
          <p:nvPicPr>
            <p:cNvPr id="25604" name="Picture 4" descr="VÃ½sledok vyhÄ¾adÃ¡vania obrÃ¡zkov pre dopyt hlinÃ­k"/>
            <p:cNvPicPr>
              <a:picLocks noChangeAspect="1" noChangeArrowheads="1"/>
            </p:cNvPicPr>
            <p:nvPr/>
          </p:nvPicPr>
          <p:blipFill>
            <a:blip r:embed="rId3" cstate="print"/>
            <a:srcRect t="9524" b="9524"/>
            <a:stretch>
              <a:fillRect/>
            </a:stretch>
          </p:blipFill>
          <p:spPr bwMode="auto">
            <a:xfrm>
              <a:off x="4644008" y="5157192"/>
              <a:ext cx="1512168" cy="1224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BlokTextu 13"/>
            <p:cNvSpPr txBox="1"/>
            <p:nvPr/>
          </p:nvSpPr>
          <p:spPr>
            <a:xfrm>
              <a:off x="4499992" y="6237312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hliník</a:t>
              </a:r>
              <a:endParaRPr lang="sk-SK" dirty="0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1547664" y="5877272"/>
            <a:ext cx="2232248" cy="873388"/>
            <a:chOff x="1547664" y="5877272"/>
            <a:chExt cx="2232248" cy="873388"/>
          </a:xfrm>
        </p:grpSpPr>
        <p:pic>
          <p:nvPicPr>
            <p:cNvPr id="25612" name="Picture 12" descr="olov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7664" y="5877272"/>
              <a:ext cx="1321124" cy="8367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BlokTextu 19"/>
            <p:cNvSpPr txBox="1"/>
            <p:nvPr/>
          </p:nvSpPr>
          <p:spPr>
            <a:xfrm>
              <a:off x="2771800" y="6381328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olovo</a:t>
              </a:r>
              <a:endParaRPr lang="sk-SK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uiExpand="1" build="p"/>
      <p:bldP spid="4" grpId="0" build="p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sk-SK" b="1" dirty="0" smtClean="0"/>
              <a:t>Zliatiny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859216" cy="5349208"/>
          </a:xfrm>
        </p:spPr>
        <p:txBody>
          <a:bodyPr/>
          <a:lstStyle/>
          <a:p>
            <a:r>
              <a:rPr lang="sk-SK" dirty="0" smtClean="0"/>
              <a:t>Sú to tuhé rovnorodé zmesi hlavne kovov.</a:t>
            </a:r>
          </a:p>
          <a:p>
            <a:r>
              <a:rPr lang="sk-SK" dirty="0" smtClean="0"/>
              <a:t>Majú lepšie vlastnosti ako čisté kovové prvky.</a:t>
            </a:r>
          </a:p>
          <a:p>
            <a:endParaRPr lang="sk-SK" dirty="0" smtClean="0"/>
          </a:p>
          <a:p>
            <a:r>
              <a:rPr lang="sk-SK" b="1" dirty="0" smtClean="0"/>
              <a:t>BRONZ</a:t>
            </a:r>
            <a:r>
              <a:rPr lang="sk-SK" dirty="0" smtClean="0"/>
              <a:t>  (</a:t>
            </a:r>
            <a:r>
              <a:rPr lang="sk-SK" i="1" dirty="0" smtClean="0"/>
              <a:t>meď, cín</a:t>
            </a:r>
            <a:r>
              <a:rPr lang="sk-SK" dirty="0" smtClean="0"/>
              <a:t>)</a:t>
            </a:r>
          </a:p>
          <a:p>
            <a:r>
              <a:rPr lang="sk-SK" b="1" dirty="0" smtClean="0"/>
              <a:t>MOSADZ</a:t>
            </a:r>
            <a:r>
              <a:rPr lang="sk-SK" dirty="0" smtClean="0"/>
              <a:t> (</a:t>
            </a:r>
            <a:r>
              <a:rPr lang="sk-SK" i="1" dirty="0" smtClean="0"/>
              <a:t>meď, zinok</a:t>
            </a:r>
            <a:r>
              <a:rPr lang="sk-SK" dirty="0" smtClean="0"/>
              <a:t>)</a:t>
            </a:r>
          </a:p>
          <a:p>
            <a:r>
              <a:rPr lang="sk-SK" b="1" dirty="0" smtClean="0"/>
              <a:t>DURAL</a:t>
            </a:r>
            <a:r>
              <a:rPr lang="sk-SK" dirty="0" smtClean="0"/>
              <a:t> (</a:t>
            </a:r>
            <a:r>
              <a:rPr lang="sk-SK" i="1" dirty="0" smtClean="0"/>
              <a:t>hliník, horčík, ďalšie kovy</a:t>
            </a:r>
            <a:r>
              <a:rPr lang="sk-SK" dirty="0" smtClean="0"/>
              <a:t>)</a:t>
            </a:r>
          </a:p>
          <a:p>
            <a:r>
              <a:rPr lang="sk-SK" b="1" dirty="0" smtClean="0"/>
              <a:t>SPÁJKA </a:t>
            </a:r>
            <a:r>
              <a:rPr lang="sk-SK" dirty="0" smtClean="0"/>
              <a:t>(</a:t>
            </a:r>
            <a:r>
              <a:rPr lang="sk-SK" i="1" dirty="0" smtClean="0"/>
              <a:t>olovo, cín</a:t>
            </a:r>
            <a:r>
              <a:rPr lang="sk-SK" dirty="0" smtClean="0"/>
              <a:t>)</a:t>
            </a:r>
          </a:p>
          <a:p>
            <a:r>
              <a:rPr lang="sk-SK" b="1" dirty="0" smtClean="0"/>
              <a:t>OCEĽ</a:t>
            </a:r>
            <a:r>
              <a:rPr lang="sk-SK" dirty="0" smtClean="0"/>
              <a:t> (</a:t>
            </a:r>
            <a:r>
              <a:rPr lang="sk-SK" i="1" dirty="0" smtClean="0"/>
              <a:t>železo, uhlík, ďalšie prvky</a:t>
            </a:r>
            <a:r>
              <a:rPr lang="sk-SK" dirty="0" smtClean="0"/>
              <a:t>)</a:t>
            </a:r>
          </a:p>
          <a:p>
            <a:endParaRPr lang="sk-SK" dirty="0"/>
          </a:p>
        </p:txBody>
      </p:sp>
      <p:grpSp>
        <p:nvGrpSpPr>
          <p:cNvPr id="6" name="Skupina 5"/>
          <p:cNvGrpSpPr/>
          <p:nvPr/>
        </p:nvGrpSpPr>
        <p:grpSpPr>
          <a:xfrm>
            <a:off x="6372199" y="2060848"/>
            <a:ext cx="2394728" cy="1953508"/>
            <a:chOff x="6498214" y="1286038"/>
            <a:chExt cx="2918576" cy="2695897"/>
          </a:xfrm>
        </p:grpSpPr>
        <p:pic>
          <p:nvPicPr>
            <p:cNvPr id="5122" name="Picture 2" descr="zliatin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98214" y="1286038"/>
              <a:ext cx="2808312" cy="26148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BlokTextu 4"/>
            <p:cNvSpPr txBox="1"/>
            <p:nvPr/>
          </p:nvSpPr>
          <p:spPr>
            <a:xfrm>
              <a:off x="6673734" y="3472246"/>
              <a:ext cx="2743056" cy="509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Medené zliatiny</a:t>
              </a:r>
              <a:endParaRPr lang="sk-SK" dirty="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6156176" y="4293096"/>
            <a:ext cx="2304256" cy="1809492"/>
            <a:chOff x="6156176" y="4293096"/>
            <a:chExt cx="2304256" cy="1809492"/>
          </a:xfrm>
        </p:grpSpPr>
        <p:pic>
          <p:nvPicPr>
            <p:cNvPr id="5124" name="Picture 4" descr="https://e.coleman.sk/getmedia/9936777a-18c3-4a28-abd4-f8117a2e5a0f/p-008616-00..jpg?maxsidesize=47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2" y="4293096"/>
              <a:ext cx="1944216" cy="14815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BlokTextu 8"/>
            <p:cNvSpPr txBox="1"/>
            <p:nvPr/>
          </p:nvSpPr>
          <p:spPr>
            <a:xfrm>
              <a:off x="6156176" y="5733256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Klampiarska spájka</a:t>
              </a:r>
              <a:endParaRPr lang="sk-SK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2771800" y="4869160"/>
            <a:ext cx="2376264" cy="1377444"/>
            <a:chOff x="2771800" y="4869160"/>
            <a:chExt cx="2376264" cy="1377444"/>
          </a:xfrm>
        </p:grpSpPr>
        <p:pic>
          <p:nvPicPr>
            <p:cNvPr id="5126" name="Picture 6" descr="https://htmodel.sk/content/images/product/default/23521.jpg"/>
            <p:cNvPicPr>
              <a:picLocks noChangeAspect="1" noChangeArrowheads="1"/>
            </p:cNvPicPr>
            <p:nvPr/>
          </p:nvPicPr>
          <p:blipFill>
            <a:blip r:embed="rId4" cstate="print"/>
            <a:srcRect l="12371" b="23913"/>
            <a:stretch>
              <a:fillRect/>
            </a:stretch>
          </p:blipFill>
          <p:spPr bwMode="auto">
            <a:xfrm>
              <a:off x="2771800" y="4869160"/>
              <a:ext cx="2376264" cy="13045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BlokTextu 10"/>
            <p:cNvSpPr txBox="1"/>
            <p:nvPr/>
          </p:nvSpPr>
          <p:spPr>
            <a:xfrm>
              <a:off x="2915816" y="5877272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Dural </a:t>
              </a:r>
              <a:endParaRPr lang="sk-SK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Biogénne</a:t>
            </a:r>
            <a:r>
              <a:rPr lang="sk-SK" dirty="0" smtClean="0"/>
              <a:t> </a:t>
            </a:r>
            <a:r>
              <a:rPr lang="sk-SK" b="1" dirty="0" smtClean="0"/>
              <a:t>kovové</a:t>
            </a:r>
            <a:r>
              <a:rPr lang="sk-SK" dirty="0" smtClean="0"/>
              <a:t> </a:t>
            </a:r>
            <a:r>
              <a:rPr lang="sk-SK" b="1" dirty="0" smtClean="0"/>
              <a:t>prvky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568952" cy="6093296"/>
          </a:xfrm>
        </p:spPr>
        <p:txBody>
          <a:bodyPr/>
          <a:lstStyle/>
          <a:p>
            <a:r>
              <a:rPr lang="sk-SK" dirty="0" smtClean="0"/>
              <a:t>Biogénne prvky sú prvky dôležité pre </a:t>
            </a:r>
            <a:r>
              <a:rPr lang="sk-SK" b="1" dirty="0" smtClean="0"/>
              <a:t>zdravie človeka.</a:t>
            </a:r>
          </a:p>
          <a:p>
            <a:r>
              <a:rPr lang="sk-SK" dirty="0" smtClean="0"/>
              <a:t>Viaceré kovy vo forme katiónov patria medzi biogénne:</a:t>
            </a:r>
          </a:p>
          <a:p>
            <a:pPr lvl="1"/>
            <a:r>
              <a:rPr lang="sk-SK" b="1" dirty="0" smtClean="0"/>
              <a:t>Železo </a:t>
            </a:r>
            <a:r>
              <a:rPr lang="sk-SK" dirty="0" smtClean="0"/>
              <a:t>(</a:t>
            </a:r>
            <a:r>
              <a:rPr lang="sk-SK" i="1" dirty="0" smtClean="0"/>
              <a:t>katióny Fe</a:t>
            </a:r>
            <a:r>
              <a:rPr lang="sk-SK" i="1" baseline="30000" dirty="0" smtClean="0"/>
              <a:t>2+</a:t>
            </a:r>
            <a:r>
              <a:rPr lang="sk-SK" i="1" dirty="0" smtClean="0"/>
              <a:t>) </a:t>
            </a:r>
            <a:r>
              <a:rPr lang="sk-SK" dirty="0" smtClean="0"/>
              <a:t>ako súčasť hemoglobínu, potrebný pri prenose kyslíka. Jeho zdroje: </a:t>
            </a:r>
            <a:r>
              <a:rPr lang="sk-SK" b="1" i="1" dirty="0" smtClean="0"/>
              <a:t>pečeň, žĺtok, strukoviny, mak, orechy,...</a:t>
            </a:r>
          </a:p>
          <a:p>
            <a:pPr lvl="1"/>
            <a:endParaRPr lang="sk-SK" b="1" i="1" dirty="0" smtClean="0"/>
          </a:p>
          <a:p>
            <a:pPr lvl="1"/>
            <a:endParaRPr lang="sk-SK" b="1" i="1" dirty="0" smtClean="0"/>
          </a:p>
          <a:p>
            <a:pPr lvl="1"/>
            <a:r>
              <a:rPr lang="sk-SK" b="1" dirty="0" smtClean="0"/>
              <a:t>Horčík</a:t>
            </a:r>
            <a:r>
              <a:rPr lang="sk-SK" b="1" i="1" dirty="0" smtClean="0"/>
              <a:t> </a:t>
            </a:r>
            <a:r>
              <a:rPr lang="sk-SK" i="1" dirty="0" smtClean="0"/>
              <a:t>(katióny Mg</a:t>
            </a:r>
            <a:r>
              <a:rPr lang="sk-SK" i="1" baseline="30000" dirty="0" smtClean="0"/>
              <a:t>2+</a:t>
            </a:r>
            <a:r>
              <a:rPr lang="sk-SK" i="1" dirty="0" smtClean="0"/>
              <a:t>) </a:t>
            </a:r>
            <a:r>
              <a:rPr lang="sk-SK" dirty="0" smtClean="0"/>
              <a:t>dôležitý pre činnosť svalov, nervov, obehovej sústavy. Jeho zdroje: </a:t>
            </a:r>
            <a:r>
              <a:rPr lang="sk-SK" b="1" i="1" dirty="0" smtClean="0"/>
              <a:t>strukoviny, banány, mak, orechy, čokoláda, listová zelenina, obilie,...</a:t>
            </a:r>
          </a:p>
          <a:p>
            <a:pPr lvl="1"/>
            <a:endParaRPr lang="sk-SK" b="1" i="1" dirty="0" smtClean="0"/>
          </a:p>
          <a:p>
            <a:pPr lvl="1"/>
            <a:endParaRPr lang="sk-SK" b="1" i="1" dirty="0" smtClean="0"/>
          </a:p>
          <a:p>
            <a:pPr lvl="1"/>
            <a:r>
              <a:rPr lang="sk-SK" b="1" dirty="0" smtClean="0"/>
              <a:t>Vápnik </a:t>
            </a:r>
            <a:r>
              <a:rPr lang="sk-SK" i="1" dirty="0" smtClean="0"/>
              <a:t>(katióny Ca2+) </a:t>
            </a:r>
            <a:r>
              <a:rPr lang="sk-SK" dirty="0" smtClean="0"/>
              <a:t>nevyhnutný pre zdravý vývin a rast kostí a zubov. Jeho zdroje: </a:t>
            </a:r>
            <a:r>
              <a:rPr lang="sk-SK" b="1" i="1" dirty="0" smtClean="0"/>
              <a:t>mlieko a jeho výrobky, ryby, mak, orechy, kapusta, brokolica, žĺtok,...</a:t>
            </a:r>
          </a:p>
        </p:txBody>
      </p:sp>
      <p:pic>
        <p:nvPicPr>
          <p:cNvPr id="4098" name="Picture 2" descr="VÃ½sledok vyhÄ¾adÃ¡vania obrÃ¡zkov pre dopyt m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492896"/>
            <a:ext cx="1512168" cy="91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VÃ½sledok vyhÄ¾adÃ¡vania obrÃ¡zkov pre dopyt orechy"/>
          <p:cNvPicPr>
            <a:picLocks noChangeAspect="1" noChangeArrowheads="1"/>
          </p:cNvPicPr>
          <p:nvPr/>
        </p:nvPicPr>
        <p:blipFill>
          <a:blip r:embed="rId3" cstate="print"/>
          <a:srcRect l="8001" t="8001" b="15991"/>
          <a:stretch>
            <a:fillRect/>
          </a:stretch>
        </p:blipFill>
        <p:spPr bwMode="auto">
          <a:xfrm>
            <a:off x="6012160" y="2492896"/>
            <a:ext cx="113304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 l="13335" t="24003" r="9323" b="15991"/>
          <a:stretch>
            <a:fillRect/>
          </a:stretch>
        </p:blipFill>
        <p:spPr bwMode="auto">
          <a:xfrm>
            <a:off x="2195736" y="2492896"/>
            <a:ext cx="1512168" cy="782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VÃ½sledok vyhÄ¾adÃ¡vania obrÃ¡zkov pre dopyt Å¡alÃ¡t"/>
          <p:cNvPicPr>
            <a:picLocks noChangeAspect="1" noChangeArrowheads="1"/>
          </p:cNvPicPr>
          <p:nvPr/>
        </p:nvPicPr>
        <p:blipFill>
          <a:blip r:embed="rId5" cstate="print"/>
          <a:srcRect l="4050" t="6300" r="5501" b="11801"/>
          <a:stretch>
            <a:fillRect/>
          </a:stretch>
        </p:blipFill>
        <p:spPr bwMode="auto">
          <a:xfrm>
            <a:off x="6444208" y="4221088"/>
            <a:ext cx="1440160" cy="838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6" name="Picture 10" descr="VÃ½sledok vyhÄ¾adÃ¡vania obrÃ¡zkov pre dopyt strukoviny"/>
          <p:cNvPicPr>
            <a:picLocks noChangeAspect="1" noChangeArrowheads="1"/>
          </p:cNvPicPr>
          <p:nvPr/>
        </p:nvPicPr>
        <p:blipFill>
          <a:blip r:embed="rId6" cstate="print"/>
          <a:srcRect l="7560" r="7870" b="9564"/>
          <a:stretch>
            <a:fillRect/>
          </a:stretch>
        </p:blipFill>
        <p:spPr bwMode="auto">
          <a:xfrm>
            <a:off x="1331640" y="4437112"/>
            <a:ext cx="1080120" cy="77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8" name="Picture 12" descr="VÃ½sledok vyhÄ¾adÃ¡vania obrÃ¡zkov pre dopyt ÄokolÃ¡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437112"/>
            <a:ext cx="1080465" cy="790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0" name="Picture 14" descr="VÃ½sledok vyhÄ¾adÃ¡vania obrÃ¡zkov pre dopyt banÃ¡ny"/>
          <p:cNvPicPr>
            <a:picLocks noChangeAspect="1" noChangeArrowheads="1"/>
          </p:cNvPicPr>
          <p:nvPr/>
        </p:nvPicPr>
        <p:blipFill>
          <a:blip r:embed="rId8" cstate="print"/>
          <a:srcRect l="11760" t="11121" r="12641" b="17093"/>
          <a:stretch>
            <a:fillRect/>
          </a:stretch>
        </p:blipFill>
        <p:spPr bwMode="auto">
          <a:xfrm>
            <a:off x="4860032" y="4581128"/>
            <a:ext cx="864096" cy="61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2" name="Picture 16" descr="VÃ½sledok vyhÄ¾adÃ¡vania obrÃ¡zkov pre dopyt mliek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6018388"/>
            <a:ext cx="792087" cy="83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4" name="Picture 18" descr="VÃ½sledok vyhÄ¾adÃ¡vania obrÃ¡zkov pre dopyt ryb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6159522"/>
            <a:ext cx="1080120" cy="698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6" name="Picture 20" descr="VÃ½sledok vyhÄ¾adÃ¡vania obrÃ¡zkov pre dopyt kapusta"/>
          <p:cNvPicPr>
            <a:picLocks noChangeAspect="1" noChangeArrowheads="1"/>
          </p:cNvPicPr>
          <p:nvPr/>
        </p:nvPicPr>
        <p:blipFill>
          <a:blip r:embed="rId11" cstate="print"/>
          <a:srcRect l="12600" t="12280" r="13061" b="13381"/>
          <a:stretch>
            <a:fillRect/>
          </a:stretch>
        </p:blipFill>
        <p:spPr bwMode="auto">
          <a:xfrm>
            <a:off x="4644008" y="6065912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sk-SK" sz="4000" dirty="0" smtClean="0"/>
              <a:t>Ďakujem za pozornosť!</a:t>
            </a:r>
            <a:endParaRPr lang="sk-SK" sz="4000" dirty="0"/>
          </a:p>
        </p:txBody>
      </p:sp>
      <p:sp>
        <p:nvSpPr>
          <p:cNvPr id="5" name="BlokTextu 4"/>
          <p:cNvSpPr txBox="1"/>
          <p:nvPr/>
        </p:nvSpPr>
        <p:spPr>
          <a:xfrm>
            <a:off x="539552" y="537321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Zdroj obrázkov: internet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2543</TotalTime>
  <Words>521</Words>
  <Application>Microsoft Office PowerPoint</Application>
  <PresentationFormat>Prezentácia na obrazovke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Arkáda</vt:lpstr>
      <vt:lpstr>Zloženie látok </vt:lpstr>
      <vt:lpstr>Už vieme:</vt:lpstr>
      <vt:lpstr>Kovy polokovy a nekovy v PTP</vt:lpstr>
      <vt:lpstr>Kovy </vt:lpstr>
      <vt:lpstr>Rozdelenia kovov podľa reaktivity:</vt:lpstr>
      <vt:lpstr>Rozdelenia kovov podľa hustoty:</vt:lpstr>
      <vt:lpstr>Zliatiny:</vt:lpstr>
      <vt:lpstr>Biogénne kovové prvky: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Látky a ich vlastnosti</dc:title>
  <dc:creator>user</dc:creator>
  <cp:lastModifiedBy>NTB</cp:lastModifiedBy>
  <cp:revision>504</cp:revision>
  <dcterms:created xsi:type="dcterms:W3CDTF">2017-09-03T06:20:55Z</dcterms:created>
  <dcterms:modified xsi:type="dcterms:W3CDTF">2020-11-23T11:46:09Z</dcterms:modified>
</cp:coreProperties>
</file>