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571" autoAdjust="0"/>
  </p:normalViewPr>
  <p:slideViewPr>
    <p:cSldViewPr>
      <p:cViewPr varScale="1">
        <p:scale>
          <a:sx n="73" d="100"/>
          <a:sy n="73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D0D685-485D-486D-A286-0749B57F7CC4}" type="datetimeFigureOut">
              <a:rPr lang="sk-SK" smtClean="0"/>
              <a:pPr/>
              <a:t>19. 1. 2016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6859A8-30E7-40D8-8504-BC65823DC692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>
                <a:latin typeface="Calibri" pitchFamily="34" charset="0"/>
              </a:rPr>
              <a:t>Presne 22. októbra 1925 uverejnil </a:t>
            </a:r>
            <a:r>
              <a:rPr lang="sk-SK" dirty="0" err="1" smtClean="0">
                <a:latin typeface="Calibri" pitchFamily="34" charset="0"/>
              </a:rPr>
              <a:t>Mahátma</a:t>
            </a:r>
            <a:r>
              <a:rPr lang="sk-SK" dirty="0" smtClean="0">
                <a:latin typeface="Calibri" pitchFamily="34" charset="0"/>
              </a:rPr>
              <a:t> </a:t>
            </a:r>
            <a:r>
              <a:rPr lang="sk-SK" dirty="0" err="1" smtClean="0">
                <a:latin typeface="Calibri" pitchFamily="34" charset="0"/>
              </a:rPr>
              <a:t>Gándhí</a:t>
            </a:r>
            <a:r>
              <a:rPr lang="sk-SK" dirty="0" smtClean="0">
                <a:latin typeface="Calibri" pitchFamily="34" charset="0"/>
              </a:rPr>
              <a:t> v anglicky písanom týždenníku </a:t>
            </a:r>
            <a:r>
              <a:rPr lang="sk-SK" dirty="0" err="1" smtClean="0">
                <a:latin typeface="Calibri" pitchFamily="34" charset="0"/>
              </a:rPr>
              <a:t>Young</a:t>
            </a:r>
            <a:r>
              <a:rPr lang="sk-SK" dirty="0" smtClean="0">
                <a:latin typeface="Calibri" pitchFamily="34" charset="0"/>
              </a:rPr>
              <a:t> India* úryvok z listu od svojho priateľa. </a:t>
            </a:r>
            <a:r>
              <a:rPr lang="sk-SK" dirty="0" err="1" smtClean="0">
                <a:latin typeface="Calibri" pitchFamily="34" charset="0"/>
              </a:rPr>
              <a:t>Gándhí</a:t>
            </a:r>
            <a:r>
              <a:rPr lang="sk-SK" dirty="0" smtClean="0">
                <a:latin typeface="Calibri" pitchFamily="34" charset="0"/>
              </a:rPr>
              <a:t> identitu svojho priateľa neodkryl a ani sa nevyhlásil za autora sociálnych hriechov.</a:t>
            </a:r>
          </a:p>
          <a:p>
            <a:r>
              <a:rPr lang="sk-SK" dirty="0" smtClean="0">
                <a:latin typeface="Calibri" pitchFamily="34" charset="0"/>
              </a:rPr>
              <a:t>V slovenskom preklade ich často nachádzame v zmenenom poradí (tu v pôvodnom poradí).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859A8-30E7-40D8-8504-BC65823DC692}" type="slidenum">
              <a:rPr lang="sk-SK" smtClean="0"/>
              <a:pPr/>
              <a:t>4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87400FF-DE76-4AB4-8B31-4F3F9A5C06D6}" type="datetimeFigureOut">
              <a:rPr lang="sk-SK" smtClean="0"/>
              <a:pPr/>
              <a:t>19. 1. 2016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10" name="Obdĺž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ĺž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ovná spojnic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ovná spojnic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ĺž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8A1B2A5-623E-4BAB-9022-E2068DE4614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400FF-DE76-4AB4-8B31-4F3F9A5C06D6}" type="datetimeFigureOut">
              <a:rPr lang="sk-SK" smtClean="0"/>
              <a:pPr/>
              <a:t>19. 1. 2016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1B2A5-623E-4BAB-9022-E2068DE4614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400FF-DE76-4AB4-8B31-4F3F9A5C06D6}" type="datetimeFigureOut">
              <a:rPr lang="sk-SK" smtClean="0"/>
              <a:pPr/>
              <a:t>19. 1. 2016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1B2A5-623E-4BAB-9022-E2068DE4614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87400FF-DE76-4AB4-8B31-4F3F9A5C06D6}" type="datetimeFigureOut">
              <a:rPr lang="sk-SK" smtClean="0"/>
              <a:pPr/>
              <a:t>19. 1. 2016</a:t>
            </a:fld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8A1B2A5-623E-4BAB-9022-E2068DE4614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87400FF-DE76-4AB4-8B31-4F3F9A5C06D6}" type="datetimeFigureOut">
              <a:rPr lang="sk-SK" smtClean="0"/>
              <a:pPr/>
              <a:t>19. 1. 2016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9" name="Obdĺž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ovná spojnic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ovná spojnic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ĺž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ovná spojnic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8A1B2A5-623E-4BAB-9022-E2068DE4614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400FF-DE76-4AB4-8B31-4F3F9A5C06D6}" type="datetimeFigureOut">
              <a:rPr lang="sk-SK" smtClean="0"/>
              <a:pPr/>
              <a:t>19. 1. 2016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1B2A5-623E-4BAB-9022-E2068DE4614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400FF-DE76-4AB4-8B31-4F3F9A5C06D6}" type="datetimeFigureOut">
              <a:rPr lang="sk-SK" smtClean="0"/>
              <a:pPr/>
              <a:t>19. 1. 2016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1B2A5-623E-4BAB-9022-E2068DE4614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2" name="Zástupný symbol tex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4" name="Zástupný symbol tex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87400FF-DE76-4AB4-8B31-4F3F9A5C06D6}" type="datetimeFigureOut">
              <a:rPr lang="sk-SK" smtClean="0"/>
              <a:pPr/>
              <a:t>19. 1. 2016</a:t>
            </a:fld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8A1B2A5-623E-4BAB-9022-E2068DE4614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400FF-DE76-4AB4-8B31-4F3F9A5C06D6}" type="datetimeFigureOut">
              <a:rPr lang="sk-SK" smtClean="0"/>
              <a:pPr/>
              <a:t>19. 1. 2016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1B2A5-623E-4BAB-9022-E2068DE4614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obsah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87400FF-DE76-4AB4-8B31-4F3F9A5C06D6}" type="datetimeFigureOut">
              <a:rPr lang="sk-SK" smtClean="0"/>
              <a:pPr/>
              <a:t>19. 1. 2016</a:t>
            </a:fld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8A1B2A5-623E-4BAB-9022-E2068DE4614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3" name="Zástupný symbol päty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ovná spojnic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dátum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87400FF-DE76-4AB4-8B31-4F3F9A5C06D6}" type="datetimeFigureOut">
              <a:rPr lang="sk-SK" smtClean="0"/>
              <a:pPr/>
              <a:t>19. 1. 2016</a:t>
            </a:fld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8A1B2A5-623E-4BAB-9022-E2068DE4614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87400FF-DE76-4AB4-8B31-4F3F9A5C06D6}" type="datetimeFigureOut">
              <a:rPr lang="sk-SK" smtClean="0"/>
              <a:pPr/>
              <a:t>19. 1. 2016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8A1B2A5-623E-4BAB-9022-E2068DE46144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1835696" y="476672"/>
            <a:ext cx="730830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32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(</a:t>
            </a:r>
            <a:r>
              <a:rPr lang="sk-SK" sz="32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KKC </a:t>
            </a:r>
            <a:r>
              <a:rPr lang="sk-SK" sz="32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1868) </a:t>
            </a:r>
            <a:r>
              <a:rPr lang="sk-SK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Zodpovednosť nesieme aj za hriechy spáchané inými, keď pri nich spolupracujeme</a:t>
            </a:r>
            <a:r>
              <a:rPr lang="sk-SK" sz="32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, a to:</a:t>
            </a:r>
          </a:p>
          <a:p>
            <a:r>
              <a:rPr lang="sk-SK" sz="3200" dirty="0" smtClean="0">
                <a:latin typeface="Calibri" pitchFamily="34" charset="0"/>
              </a:rPr>
              <a:t/>
            </a:r>
            <a:br>
              <a:rPr lang="sk-SK" sz="3200" dirty="0" smtClean="0">
                <a:latin typeface="Calibri" pitchFamily="34" charset="0"/>
              </a:rPr>
            </a:br>
            <a:r>
              <a:rPr lang="sk-SK" sz="3200" dirty="0" smtClean="0">
                <a:latin typeface="Calibri" pitchFamily="34" charset="0"/>
              </a:rPr>
              <a:t>- Keď na nich máme priamu a dobrovoľnú </a:t>
            </a:r>
            <a:r>
              <a:rPr lang="sk-SK" sz="3200" b="1" dirty="0" smtClean="0">
                <a:latin typeface="Calibri" pitchFamily="34" charset="0"/>
              </a:rPr>
              <a:t>účasť</a:t>
            </a:r>
            <a:r>
              <a:rPr lang="sk-SK" sz="3200" dirty="0" smtClean="0">
                <a:latin typeface="Calibri" pitchFamily="34" charset="0"/>
              </a:rPr>
              <a:t/>
            </a:r>
            <a:br>
              <a:rPr lang="sk-SK" sz="3200" dirty="0" smtClean="0">
                <a:latin typeface="Calibri" pitchFamily="34" charset="0"/>
              </a:rPr>
            </a:br>
            <a:r>
              <a:rPr lang="sk-SK" sz="3200" dirty="0" smtClean="0">
                <a:latin typeface="Calibri" pitchFamily="34" charset="0"/>
              </a:rPr>
              <a:t>- Keď ich </a:t>
            </a:r>
            <a:r>
              <a:rPr lang="sk-SK" sz="3200" b="1" dirty="0" smtClean="0">
                <a:latin typeface="Calibri" pitchFamily="34" charset="0"/>
              </a:rPr>
              <a:t>nariaďujeme</a:t>
            </a:r>
            <a:r>
              <a:rPr lang="sk-SK" sz="3200" dirty="0" smtClean="0">
                <a:latin typeface="Calibri" pitchFamily="34" charset="0"/>
              </a:rPr>
              <a:t>, </a:t>
            </a:r>
            <a:r>
              <a:rPr lang="sk-SK" sz="3200" b="1" dirty="0" smtClean="0">
                <a:latin typeface="Calibri" pitchFamily="34" charset="0"/>
              </a:rPr>
              <a:t>radíme</a:t>
            </a:r>
            <a:r>
              <a:rPr lang="sk-SK" sz="3200" dirty="0" smtClean="0">
                <a:latin typeface="Calibri" pitchFamily="34" charset="0"/>
              </a:rPr>
              <a:t>, </a:t>
            </a:r>
            <a:r>
              <a:rPr lang="sk-SK" sz="3200" b="1" dirty="0" smtClean="0">
                <a:latin typeface="Calibri" pitchFamily="34" charset="0"/>
              </a:rPr>
              <a:t>chválime</a:t>
            </a:r>
            <a:r>
              <a:rPr lang="sk-SK" sz="3200" dirty="0" smtClean="0">
                <a:latin typeface="Calibri" pitchFamily="34" charset="0"/>
              </a:rPr>
              <a:t> alebo </a:t>
            </a:r>
            <a:r>
              <a:rPr lang="sk-SK" sz="3200" b="1" dirty="0" smtClean="0">
                <a:latin typeface="Calibri" pitchFamily="34" charset="0"/>
              </a:rPr>
              <a:t>schvaľujeme</a:t>
            </a:r>
            <a:r>
              <a:rPr lang="sk-SK" sz="3200" dirty="0" smtClean="0">
                <a:latin typeface="Calibri" pitchFamily="34" charset="0"/>
              </a:rPr>
              <a:t/>
            </a:r>
            <a:br>
              <a:rPr lang="sk-SK" sz="3200" dirty="0" smtClean="0">
                <a:latin typeface="Calibri" pitchFamily="34" charset="0"/>
              </a:rPr>
            </a:br>
            <a:r>
              <a:rPr lang="sk-SK" sz="3200" dirty="0" smtClean="0">
                <a:latin typeface="Calibri" pitchFamily="34" charset="0"/>
              </a:rPr>
              <a:t>- Keď ich </a:t>
            </a:r>
            <a:r>
              <a:rPr lang="sk-SK" sz="3200" b="1" dirty="0" smtClean="0">
                <a:latin typeface="Calibri" pitchFamily="34" charset="0"/>
              </a:rPr>
              <a:t>neoznámime</a:t>
            </a:r>
            <a:r>
              <a:rPr lang="sk-SK" sz="3200" dirty="0" smtClean="0">
                <a:latin typeface="Calibri" pitchFamily="34" charset="0"/>
              </a:rPr>
              <a:t> alebo im </a:t>
            </a:r>
            <a:r>
              <a:rPr lang="sk-SK" sz="3200" b="1" dirty="0" smtClean="0">
                <a:latin typeface="Calibri" pitchFamily="34" charset="0"/>
              </a:rPr>
              <a:t>nezabránime</a:t>
            </a:r>
            <a:r>
              <a:rPr lang="sk-SK" sz="3200" dirty="0" smtClean="0">
                <a:latin typeface="Calibri" pitchFamily="34" charset="0"/>
              </a:rPr>
              <a:t> vtedy, keď sme povinní to urobiť</a:t>
            </a:r>
            <a:br>
              <a:rPr lang="sk-SK" sz="3200" dirty="0" smtClean="0">
                <a:latin typeface="Calibri" pitchFamily="34" charset="0"/>
              </a:rPr>
            </a:br>
            <a:r>
              <a:rPr lang="sk-SK" sz="3200" dirty="0" smtClean="0">
                <a:latin typeface="Calibri" pitchFamily="34" charset="0"/>
              </a:rPr>
              <a:t>- Keď </a:t>
            </a:r>
            <a:r>
              <a:rPr lang="sk-SK" sz="3200" b="1" dirty="0" smtClean="0">
                <a:latin typeface="Calibri" pitchFamily="34" charset="0"/>
              </a:rPr>
              <a:t>chránime</a:t>
            </a:r>
            <a:r>
              <a:rPr lang="sk-SK" sz="3200" dirty="0" smtClean="0">
                <a:latin typeface="Calibri" pitchFamily="34" charset="0"/>
              </a:rPr>
              <a:t> tých, čo páchajú zlo</a:t>
            </a:r>
            <a:endParaRPr lang="sk-SK" sz="32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683568" y="476672"/>
            <a:ext cx="7467600" cy="5688632"/>
          </a:xfrm>
        </p:spPr>
        <p:txBody>
          <a:bodyPr>
            <a:noAutofit/>
          </a:bodyPr>
          <a:lstStyle/>
          <a:p>
            <a:pPr marL="450850" indent="-450850"/>
            <a:r>
              <a:rPr lang="sk-SK" sz="4000" b="1" dirty="0" smtClean="0">
                <a:latin typeface="Calibri" pitchFamily="34" charset="0"/>
              </a:rPr>
              <a:t>Tak hriech robí z ľudí spoluvinníkov a spôsobuje, že medzi nimi vládne žiadostivosť, násilie a nespravodlivosť. Navádzajú svoje obete, aby aj ony páchali zlo. </a:t>
            </a:r>
            <a:r>
              <a:rPr lang="sk-SK" sz="4000" dirty="0" smtClean="0">
                <a:latin typeface="Calibri" pitchFamily="34" charset="0"/>
              </a:rPr>
              <a:t>V analogickom zmysle vytvárajú „sociálny hriech.“ </a:t>
            </a:r>
          </a:p>
          <a:p>
            <a:pPr>
              <a:buNone/>
            </a:pPr>
            <a:r>
              <a:rPr lang="sk-SK" sz="4000" dirty="0" smtClean="0">
                <a:latin typeface="Calibri" pitchFamily="34" charset="0"/>
              </a:rPr>
              <a:t>  (KKC 1869)</a:t>
            </a:r>
            <a:endParaRPr lang="sk-SK" sz="40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323528" y="188640"/>
            <a:ext cx="7992888" cy="6552728"/>
          </a:xfrm>
        </p:spPr>
        <p:txBody>
          <a:bodyPr>
            <a:normAutofit fontScale="92500"/>
          </a:bodyPr>
          <a:lstStyle/>
          <a:p>
            <a:r>
              <a:rPr lang="sk-SK" dirty="0" smtClean="0">
                <a:latin typeface="Calibri" pitchFamily="34" charset="0"/>
              </a:rPr>
              <a:t>Svätý Otec Ján Pavol II. v apoštolskej exhortácii Zmierenie a pokánie venuje pojmu „sociálny hriech“ celý 16. článok. Hovorí: </a:t>
            </a:r>
            <a:r>
              <a:rPr lang="sk-SK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„Nijaký hriech sa netýka výlučne len toho, kto sa ho dopúšťa, ale odráža sa aj na ostatných. Jeho následky zasahujú aj spoločnosť. </a:t>
            </a:r>
            <a:r>
              <a:rPr lang="sk-SK" dirty="0" smtClean="0">
                <a:latin typeface="Calibri" pitchFamily="34" charset="0"/>
              </a:rPr>
              <a:t>Človek, ktorý koná hriech, môže byť podmienený okolnosťami, nátlakom, alebo môže byť k nemu donútený, môže byť obeťou rôznych tendencií, zaťažení alebo návykov, spojených s jeho spoločenským postavením. </a:t>
            </a:r>
            <a:r>
              <a:rPr lang="sk-SK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Každý hriech môže byť sociálny, ak svojou povahou a zameraním je namierený proti dobru druhých ľudí.“</a:t>
            </a:r>
            <a:r>
              <a:rPr lang="sk-SK" dirty="0" smtClean="0">
                <a:latin typeface="Calibri" pitchFamily="34" charset="0"/>
              </a:rPr>
              <a:t/>
            </a:r>
            <a:br>
              <a:rPr lang="sk-SK" dirty="0" smtClean="0">
                <a:latin typeface="Calibri" pitchFamily="34" charset="0"/>
              </a:rPr>
            </a:br>
            <a:r>
              <a:rPr lang="sk-SK" dirty="0" smtClean="0">
                <a:latin typeface="Calibri" pitchFamily="34" charset="0"/>
              </a:rPr>
              <a:t>Boh chce vo svete spravodlivosť, slobodu a pokoj medzi jednotlivcami, ako aj medzi skupinami a národmi. Preto triedny boj, nech je už zaň ktokoľvek zodpovedný, alebo dokonca robí z neho systém, je sociálnym zlom. Úlohou kresťanov je zmierňovať utrpenie vo svete. Lenže utrpenie tu bude vždy. Vo viere môžeme prijímať vlastné utrpenie a mať spoluúčasť na utrpení druhých. Takto sa ľudské utrpenie zjednocuje s Kristovou spásonosnou láskou a stáva sa tak súčasťou božskej sily, ktorá premieňa svet na lepší. (</a:t>
            </a:r>
            <a:r>
              <a:rPr lang="sk-SK" dirty="0" err="1" smtClean="0">
                <a:latin typeface="Calibri" pitchFamily="34" charset="0"/>
              </a:rPr>
              <a:t>Youcat</a:t>
            </a:r>
            <a:r>
              <a:rPr lang="sk-SK" dirty="0" smtClean="0">
                <a:latin typeface="Calibri" pitchFamily="34" charset="0"/>
              </a:rPr>
              <a:t> 102)</a:t>
            </a:r>
            <a:endParaRPr lang="sk-SK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179512" y="260648"/>
            <a:ext cx="7992888" cy="6213304"/>
          </a:xfrm>
        </p:spPr>
        <p:txBody>
          <a:bodyPr anchor="ctr">
            <a:normAutofit fontScale="92500" lnSpcReduction="20000"/>
          </a:bodyPr>
          <a:lstStyle/>
          <a:p>
            <a:r>
              <a:rPr lang="sk-SK" sz="30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Sedem sociálnych hriechov ľudstva podľa </a:t>
            </a:r>
            <a:r>
              <a:rPr lang="sk-SK" sz="30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Gándhího</a:t>
            </a:r>
            <a:r>
              <a:rPr lang="sk-SK" sz="30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– 88. výročie </a:t>
            </a:r>
          </a:p>
          <a:p>
            <a:pPr>
              <a:lnSpc>
                <a:spcPct val="120000"/>
              </a:lnSpc>
            </a:pPr>
            <a:r>
              <a:rPr lang="sk-SK" sz="3300" b="1" dirty="0" smtClean="0">
                <a:latin typeface="Calibri" pitchFamily="34" charset="0"/>
              </a:rPr>
              <a:t>Politika bez zásad</a:t>
            </a:r>
            <a:r>
              <a:rPr lang="sk-SK" sz="3300" dirty="0" smtClean="0">
                <a:latin typeface="Calibri" pitchFamily="34" charset="0"/>
              </a:rPr>
              <a:t/>
            </a:r>
            <a:br>
              <a:rPr lang="sk-SK" sz="3300" dirty="0" smtClean="0">
                <a:latin typeface="Calibri" pitchFamily="34" charset="0"/>
              </a:rPr>
            </a:br>
            <a:r>
              <a:rPr lang="sk-SK" sz="3300" b="1" dirty="0" smtClean="0">
                <a:latin typeface="Calibri" pitchFamily="34" charset="0"/>
              </a:rPr>
              <a:t>Blahobyt bez práce </a:t>
            </a:r>
            <a:r>
              <a:rPr lang="sk-SK" sz="3300" dirty="0" smtClean="0">
                <a:latin typeface="Calibri" pitchFamily="34" charset="0"/>
              </a:rPr>
              <a:t>(Bohatstvo bez práce)</a:t>
            </a:r>
            <a:br>
              <a:rPr lang="sk-SK" sz="3300" dirty="0" smtClean="0">
                <a:latin typeface="Calibri" pitchFamily="34" charset="0"/>
              </a:rPr>
            </a:br>
            <a:r>
              <a:rPr lang="sk-SK" sz="3300" b="1" dirty="0" smtClean="0">
                <a:latin typeface="Calibri" pitchFamily="34" charset="0"/>
              </a:rPr>
              <a:t>Pôžitok bez svedomia</a:t>
            </a:r>
            <a:r>
              <a:rPr lang="sk-SK" sz="3300" dirty="0" smtClean="0">
                <a:latin typeface="Calibri" pitchFamily="34" charset="0"/>
              </a:rPr>
              <a:t/>
            </a:r>
            <a:br>
              <a:rPr lang="sk-SK" sz="3300" dirty="0" smtClean="0">
                <a:latin typeface="Calibri" pitchFamily="34" charset="0"/>
              </a:rPr>
            </a:br>
            <a:r>
              <a:rPr lang="sk-SK" sz="3300" b="1" dirty="0" smtClean="0">
                <a:latin typeface="Calibri" pitchFamily="34" charset="0"/>
              </a:rPr>
              <a:t>Znalosti bez charakteru </a:t>
            </a:r>
            <a:r>
              <a:rPr lang="sk-SK" sz="3300" dirty="0" smtClean="0">
                <a:latin typeface="Calibri" pitchFamily="34" charset="0"/>
              </a:rPr>
              <a:t>(Výchova/Vzdelanie bez charakteru)</a:t>
            </a:r>
            <a:br>
              <a:rPr lang="sk-SK" sz="3300" dirty="0" smtClean="0">
                <a:latin typeface="Calibri" pitchFamily="34" charset="0"/>
              </a:rPr>
            </a:br>
            <a:r>
              <a:rPr lang="sk-SK" sz="3300" b="1" dirty="0" smtClean="0">
                <a:latin typeface="Calibri" pitchFamily="34" charset="0"/>
              </a:rPr>
              <a:t>Hospodárstvo bez morálky </a:t>
            </a:r>
            <a:r>
              <a:rPr lang="sk-SK" sz="3300" dirty="0" smtClean="0">
                <a:latin typeface="Calibri" pitchFamily="34" charset="0"/>
              </a:rPr>
              <a:t>(Obchod bez morálky)</a:t>
            </a:r>
            <a:br>
              <a:rPr lang="sk-SK" sz="3300" dirty="0" smtClean="0">
                <a:latin typeface="Calibri" pitchFamily="34" charset="0"/>
              </a:rPr>
            </a:br>
            <a:r>
              <a:rPr lang="sk-SK" sz="3300" b="1" dirty="0" smtClean="0">
                <a:latin typeface="Calibri" pitchFamily="34" charset="0"/>
              </a:rPr>
              <a:t>Veda bez ľudskosti</a:t>
            </a:r>
            <a:r>
              <a:rPr lang="sk-SK" sz="3300" dirty="0" smtClean="0">
                <a:latin typeface="Calibri" pitchFamily="34" charset="0"/>
              </a:rPr>
              <a:t/>
            </a:r>
            <a:br>
              <a:rPr lang="sk-SK" sz="3300" dirty="0" smtClean="0">
                <a:latin typeface="Calibri" pitchFamily="34" charset="0"/>
              </a:rPr>
            </a:br>
            <a:r>
              <a:rPr lang="sk-SK" sz="3300" b="1" dirty="0" smtClean="0">
                <a:latin typeface="Calibri" pitchFamily="34" charset="0"/>
              </a:rPr>
              <a:t>Viera bez obete </a:t>
            </a:r>
            <a:r>
              <a:rPr lang="sk-SK" sz="3300" dirty="0" smtClean="0">
                <a:latin typeface="Calibri" pitchFamily="34" charset="0"/>
              </a:rPr>
              <a:t>(Viera bez obety)</a:t>
            </a:r>
            <a:r>
              <a:rPr lang="sk-SK" sz="3000" i="1" dirty="0" smtClean="0">
                <a:latin typeface="Calibri" pitchFamily="34" charset="0"/>
              </a:rPr>
              <a:t/>
            </a:r>
            <a:br>
              <a:rPr lang="sk-SK" sz="3000" i="1" dirty="0" smtClean="0">
                <a:latin typeface="Calibri" pitchFamily="34" charset="0"/>
              </a:rPr>
            </a:br>
            <a:r>
              <a:rPr lang="sk-SK" sz="1400" i="1" dirty="0" smtClean="0">
                <a:latin typeface="Calibri" pitchFamily="34" charset="0"/>
              </a:rPr>
              <a:t/>
            </a:r>
            <a:br>
              <a:rPr lang="sk-SK" sz="1400" i="1" dirty="0" smtClean="0">
                <a:latin typeface="Calibri" pitchFamily="34" charset="0"/>
              </a:rPr>
            </a:br>
            <a:r>
              <a:rPr lang="sk-SK" sz="1400" dirty="0" err="1" smtClean="0">
                <a:latin typeface="Calibri" pitchFamily="34" charset="0"/>
              </a:rPr>
              <a:t>Gándhího</a:t>
            </a:r>
            <a:r>
              <a:rPr lang="sk-SK" sz="1400" dirty="0" smtClean="0">
                <a:latin typeface="Calibri" pitchFamily="34" charset="0"/>
              </a:rPr>
              <a:t> vnuk </a:t>
            </a:r>
            <a:r>
              <a:rPr lang="sk-SK" sz="1400" dirty="0" err="1" smtClean="0">
                <a:latin typeface="Calibri" pitchFamily="34" charset="0"/>
              </a:rPr>
              <a:t>Arun</a:t>
            </a:r>
            <a:r>
              <a:rPr lang="sk-SK" sz="1400" dirty="0" smtClean="0">
                <a:latin typeface="Calibri" pitchFamily="34" charset="0"/>
              </a:rPr>
              <a:t> </a:t>
            </a:r>
            <a:r>
              <a:rPr lang="sk-SK" sz="1400" dirty="0" err="1" smtClean="0">
                <a:latin typeface="Calibri" pitchFamily="34" charset="0"/>
              </a:rPr>
              <a:t>Gándhí</a:t>
            </a:r>
            <a:r>
              <a:rPr lang="sk-SK" sz="1400" dirty="0" smtClean="0">
                <a:latin typeface="Calibri" pitchFamily="34" charset="0"/>
              </a:rPr>
              <a:t> pridal neskôr ôsmy hriech:</a:t>
            </a:r>
            <a:br>
              <a:rPr lang="sk-SK" sz="1400" dirty="0" smtClean="0">
                <a:latin typeface="Calibri" pitchFamily="34" charset="0"/>
              </a:rPr>
            </a:br>
            <a:r>
              <a:rPr lang="sk-SK" sz="1400" dirty="0" smtClean="0">
                <a:latin typeface="Calibri" pitchFamily="34" charset="0"/>
              </a:rPr>
              <a:t/>
            </a:r>
            <a:br>
              <a:rPr lang="sk-SK" sz="1400" dirty="0" smtClean="0">
                <a:latin typeface="Calibri" pitchFamily="34" charset="0"/>
              </a:rPr>
            </a:br>
            <a:r>
              <a:rPr lang="sk-SK" sz="3000" b="1" dirty="0" smtClean="0">
                <a:latin typeface="Calibri" pitchFamily="34" charset="0"/>
              </a:rPr>
              <a:t>Práva bez zodpovednosti</a:t>
            </a:r>
            <a:endParaRPr lang="sk-SK" sz="30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179512" y="0"/>
            <a:ext cx="8424936" cy="6858000"/>
          </a:xfrm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sk-SK" dirty="0" smtClean="0"/>
              <a:t>Sedem hlavných hriechov:</a:t>
            </a:r>
          </a:p>
          <a:p>
            <a:pPr marL="273050" indent="1588">
              <a:lnSpc>
                <a:spcPct val="110000"/>
              </a:lnSpc>
              <a:spcBef>
                <a:spcPts val="0"/>
              </a:spcBef>
              <a:buNone/>
            </a:pPr>
            <a:r>
              <a:rPr lang="sk-SK" b="1" dirty="0" smtClean="0"/>
              <a:t>pý</a:t>
            </a:r>
            <a:r>
              <a:rPr lang="sk-SK" dirty="0" smtClean="0"/>
              <a:t>cha     </a:t>
            </a:r>
            <a:r>
              <a:rPr lang="sk-SK" b="1" dirty="0" smtClean="0"/>
              <a:t>la</a:t>
            </a:r>
            <a:r>
              <a:rPr lang="sk-SK" dirty="0" smtClean="0"/>
              <a:t>komstvo     </a:t>
            </a:r>
            <a:r>
              <a:rPr lang="sk-SK" b="1" dirty="0" smtClean="0"/>
              <a:t>smi</a:t>
            </a:r>
            <a:r>
              <a:rPr lang="sk-SK" dirty="0" smtClean="0"/>
              <a:t>lstvo     </a:t>
            </a:r>
            <a:r>
              <a:rPr lang="sk-SK" b="1" dirty="0" smtClean="0"/>
              <a:t>zá</a:t>
            </a:r>
            <a:r>
              <a:rPr lang="sk-SK" dirty="0" smtClean="0"/>
              <a:t>visť     </a:t>
            </a:r>
            <a:r>
              <a:rPr lang="sk-SK" b="1" dirty="0" smtClean="0"/>
              <a:t>ob</a:t>
            </a:r>
            <a:r>
              <a:rPr lang="sk-SK" dirty="0" smtClean="0"/>
              <a:t>žerstvo</a:t>
            </a:r>
          </a:p>
          <a:p>
            <a:pPr marL="273050" indent="1588">
              <a:lnSpc>
                <a:spcPct val="110000"/>
              </a:lnSpc>
              <a:spcBef>
                <a:spcPts val="0"/>
              </a:spcBef>
              <a:buNone/>
            </a:pPr>
            <a:r>
              <a:rPr lang="sk-SK" b="1" dirty="0" smtClean="0"/>
              <a:t>hne</a:t>
            </a:r>
            <a:r>
              <a:rPr lang="sk-SK" dirty="0" smtClean="0"/>
              <a:t>v     </a:t>
            </a:r>
            <a:r>
              <a:rPr lang="sk-SK" b="1" dirty="0" smtClean="0"/>
              <a:t>le</a:t>
            </a:r>
            <a:r>
              <a:rPr lang="sk-SK" dirty="0" smtClean="0"/>
              <a:t>nivosť</a:t>
            </a:r>
          </a:p>
          <a:p>
            <a:pPr marL="273050" indent="1588">
              <a:lnSpc>
                <a:spcPct val="110000"/>
              </a:lnSpc>
              <a:spcBef>
                <a:spcPts val="0"/>
              </a:spcBef>
              <a:buNone/>
            </a:pPr>
            <a:endParaRPr lang="sk-SK" dirty="0" smtClean="0"/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sk-SK" dirty="0" smtClean="0"/>
              <a:t>Sedem hlavných hriechov 21. storočia:</a:t>
            </a:r>
          </a:p>
          <a:p>
            <a:pPr marL="274638" indent="-92075">
              <a:spcBef>
                <a:spcPts val="0"/>
              </a:spcBef>
            </a:pPr>
            <a:r>
              <a:rPr lang="sk-SK" b="1" dirty="0" smtClean="0"/>
              <a:t> genetická modifikácia </a:t>
            </a:r>
          </a:p>
          <a:p>
            <a:pPr marL="274638" indent="-92075">
              <a:spcBef>
                <a:spcPts val="0"/>
              </a:spcBef>
            </a:pPr>
            <a:r>
              <a:rPr lang="sk-SK" b="1" dirty="0" smtClean="0"/>
              <a:t> vedecké experimentovanie na ľuďoch v rozpore  </a:t>
            </a:r>
          </a:p>
          <a:p>
            <a:pPr marL="274638" indent="-92075">
              <a:spcBef>
                <a:spcPts val="0"/>
              </a:spcBef>
              <a:buNone/>
            </a:pPr>
            <a:r>
              <a:rPr lang="sk-SK" b="1" dirty="0" smtClean="0"/>
              <a:t>   s etikou</a:t>
            </a:r>
          </a:p>
          <a:p>
            <a:pPr marL="274638" indent="-92075">
              <a:spcBef>
                <a:spcPts val="0"/>
              </a:spcBef>
            </a:pPr>
            <a:r>
              <a:rPr lang="sk-SK" b="1" dirty="0" smtClean="0"/>
              <a:t> znečisťovanie životného prostredia</a:t>
            </a:r>
          </a:p>
          <a:p>
            <a:pPr marL="274638" indent="-92075">
              <a:spcBef>
                <a:spcPts val="0"/>
              </a:spcBef>
            </a:pPr>
            <a:r>
              <a:rPr lang="sk-SK" b="1" dirty="0" smtClean="0"/>
              <a:t> sociálna nespravodlivosť </a:t>
            </a:r>
          </a:p>
          <a:p>
            <a:pPr marL="274638" indent="-92075">
              <a:spcBef>
                <a:spcPts val="0"/>
              </a:spcBef>
            </a:pPr>
            <a:r>
              <a:rPr lang="sk-SK" b="1" dirty="0" smtClean="0"/>
              <a:t> zapríčiňovanie chudoby </a:t>
            </a:r>
          </a:p>
          <a:p>
            <a:pPr marL="274638" indent="-92075">
              <a:spcBef>
                <a:spcPts val="0"/>
              </a:spcBef>
            </a:pPr>
            <a:r>
              <a:rPr lang="sk-SK" b="1" dirty="0" smtClean="0"/>
              <a:t> obchod s drogami a ich užívanie </a:t>
            </a:r>
          </a:p>
          <a:p>
            <a:pPr marL="274638" indent="-92075">
              <a:spcBef>
                <a:spcPts val="0"/>
              </a:spcBef>
            </a:pPr>
            <a:r>
              <a:rPr lang="sk-SK" b="1" dirty="0" smtClean="0"/>
              <a:t> nenásytnosť po peniazoch, </a:t>
            </a:r>
          </a:p>
          <a:p>
            <a:pPr marL="274638" indent="-92075">
              <a:spcBef>
                <a:spcPts val="0"/>
              </a:spcBef>
              <a:buNone/>
            </a:pPr>
            <a:r>
              <a:rPr lang="sk-SK" b="1" smtClean="0"/>
              <a:t>   nadmerné </a:t>
            </a:r>
            <a:r>
              <a:rPr lang="sk-SK" b="1" dirty="0" smtClean="0"/>
              <a:t>bohatstvo</a:t>
            </a:r>
            <a:endParaRPr lang="sk-SK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áda">
  <a:themeElements>
    <a:clrScheme name="Arkád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ád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ád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95</TotalTime>
  <Words>152</Words>
  <Application>Microsoft Office PowerPoint</Application>
  <PresentationFormat>Prezentácia na obrazovke (4:3)</PresentationFormat>
  <Paragraphs>24</Paragraphs>
  <Slides>5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6" baseType="lpstr">
      <vt:lpstr>Arkáda</vt:lpstr>
      <vt:lpstr>Snímka 1</vt:lpstr>
      <vt:lpstr>Snímka 2</vt:lpstr>
      <vt:lpstr>Snímka 3</vt:lpstr>
      <vt:lpstr>Snímka 4</vt:lpstr>
      <vt:lpstr>Snímka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Dell_Vostro</dc:creator>
  <cp:lastModifiedBy>Dell_Vostro</cp:lastModifiedBy>
  <cp:revision>12</cp:revision>
  <dcterms:created xsi:type="dcterms:W3CDTF">2016-01-18T16:28:54Z</dcterms:created>
  <dcterms:modified xsi:type="dcterms:W3CDTF">2016-01-19T16:31:39Z</dcterms:modified>
</cp:coreProperties>
</file>