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7" r:id="rId5"/>
    <p:sldId id="261" r:id="rId6"/>
    <p:sldId id="259" r:id="rId7"/>
    <p:sldId id="264" r:id="rId8"/>
    <p:sldId id="260" r:id="rId9"/>
    <p:sldId id="265" r:id="rId10"/>
    <p:sldId id="269" r:id="rId11"/>
    <p:sldId id="263" r:id="rId12"/>
    <p:sldId id="292" r:id="rId13"/>
    <p:sldId id="293" r:id="rId14"/>
    <p:sldId id="266" r:id="rId15"/>
    <p:sldId id="279" r:id="rId16"/>
    <p:sldId id="267" r:id="rId17"/>
    <p:sldId id="288" r:id="rId18"/>
    <p:sldId id="289" r:id="rId19"/>
    <p:sldId id="280" r:id="rId20"/>
    <p:sldId id="285" r:id="rId21"/>
    <p:sldId id="284" r:id="rId22"/>
    <p:sldId id="294" r:id="rId23"/>
    <p:sldId id="295" r:id="rId24"/>
    <p:sldId id="296" r:id="rId25"/>
    <p:sldId id="276" r:id="rId26"/>
    <p:sldId id="287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CCF89D8-7961-4D61-86C5-A785058EF084}" type="datetimeFigureOut">
              <a:rPr lang="sk-SK" smtClean="0"/>
              <a:t>9. 12. 2020</a:t>
            </a:fld>
            <a:endParaRPr lang="sk-SK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EFC9F-F9EE-4F5F-8FFC-5D005B628C96}" type="slidenum">
              <a:rPr lang="sk-SK" smtClean="0"/>
              <a:t>‹#›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89D8-7961-4D61-86C5-A785058EF084}" type="datetimeFigureOut">
              <a:rPr lang="sk-SK" smtClean="0"/>
              <a:t>9. 12. 2020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FC9F-F9EE-4F5F-8FFC-5D005B628C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89D8-7961-4D61-86C5-A785058EF084}" type="datetimeFigureOut">
              <a:rPr lang="sk-SK" smtClean="0"/>
              <a:t>9. 12. 2020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FC9F-F9EE-4F5F-8FFC-5D005B628C9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CF89D8-7961-4D61-86C5-A785058EF084}" type="datetimeFigureOut">
              <a:rPr lang="sk-SK" smtClean="0"/>
              <a:t>9. 12. 2020</a:t>
            </a:fld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5EFC9F-F9EE-4F5F-8FFC-5D005B628C96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89D8-7961-4D61-86C5-A785058EF084}" type="datetimeFigureOut">
              <a:rPr lang="sk-SK" smtClean="0"/>
              <a:t>9. 12. 2020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EFC9F-F9EE-4F5F-8FFC-5D005B628C96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CF89D8-7961-4D61-86C5-A785058EF084}" type="datetimeFigureOut">
              <a:rPr lang="sk-SK" smtClean="0"/>
              <a:t>9. 12. 2020</a:t>
            </a:fld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5EFC9F-F9EE-4F5F-8FFC-5D005B628C96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CCF89D8-7961-4D61-86C5-A785058EF084}" type="datetimeFigureOut">
              <a:rPr lang="sk-SK" smtClean="0"/>
              <a:t>9. 12. 2020</a:t>
            </a:fld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EFC9F-F9EE-4F5F-8FFC-5D005B628C96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89D8-7961-4D61-86C5-A785058EF084}" type="datetimeFigureOut">
              <a:rPr lang="sk-SK" smtClean="0"/>
              <a:t>9. 12. 2020</a:t>
            </a:fld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EFC9F-F9EE-4F5F-8FFC-5D005B628C96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89D8-7961-4D61-86C5-A785058EF084}" type="datetimeFigureOut">
              <a:rPr lang="sk-SK" smtClean="0"/>
              <a:t>9. 12. 2020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EFC9F-F9EE-4F5F-8FFC-5D005B628C9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CF89D8-7961-4D61-86C5-A785058EF084}" type="datetimeFigureOut">
              <a:rPr lang="sk-SK" smtClean="0"/>
              <a:t>9. 12. 2020</a:t>
            </a:fld>
            <a:endParaRPr lang="sk-SK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5EFC9F-F9EE-4F5F-8FFC-5D005B628C96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CCF89D8-7961-4D61-86C5-A785058EF084}" type="datetimeFigureOut">
              <a:rPr lang="sk-SK" smtClean="0"/>
              <a:t>9. 12. 2020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E5EFC9F-F9EE-4F5F-8FFC-5D005B628C96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CCF89D8-7961-4D61-86C5-A785058EF084}" type="datetimeFigureOut">
              <a:rPr lang="sk-SK" smtClean="0"/>
              <a:t>9. 12. 2020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E5EFC9F-F9EE-4F5F-8FFC-5D005B628C96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zlatyfond.sme.sk/autor/49/Jan-Botto#mapa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32" name="Picture 8" descr="The History of Halloween: Witches &amp; Broomsti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0"/>
            <a:ext cx="10992104" cy="69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878852" y="476672"/>
            <a:ext cx="39242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Tradície</a:t>
            </a:r>
          </a:p>
          <a:p>
            <a:pPr algn="ctr"/>
            <a:r>
              <a:rPr lang="sk-SK" sz="54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</a:t>
            </a:r>
            <a:r>
              <a:rPr lang="sk-SK" sz="540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sviatku</a:t>
            </a:r>
          </a:p>
          <a:p>
            <a:pPr algn="ctr"/>
            <a:r>
              <a:rPr lang="sk-SK" sz="5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svätej Lucie</a:t>
            </a:r>
          </a:p>
        </p:txBody>
      </p:sp>
    </p:spTree>
    <p:extLst>
      <p:ext uri="{BB962C8B-B14F-4D97-AF65-F5344CB8AC3E}">
        <p14:creationId xmlns:p14="http://schemas.microsoft.com/office/powerpoint/2010/main" val="8059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Mak - seme zdravlja i veselja | Garlic press, Benefit, Garli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6641620" cy="34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0" y="3212976"/>
            <a:ext cx="2483768" cy="1564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ástupný symbol obsahu 1"/>
          <p:cNvSpPr txBox="1">
            <a:spLocks/>
          </p:cNvSpPr>
          <p:nvPr/>
        </p:nvSpPr>
        <p:spPr>
          <a:xfrm>
            <a:off x="539552" y="846411"/>
            <a:ext cx="8229600" cy="407517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 smtClean="0"/>
              <a:t>Počas dlhých zimných večerov si naši predkovia rozprávali rôzne, často strašidelné príbehy.</a:t>
            </a:r>
          </a:p>
          <a:p>
            <a:endParaRPr lang="sk-SK" sz="2800" b="1" dirty="0" smtClean="0"/>
          </a:p>
          <a:p>
            <a:r>
              <a:rPr lang="sk-SK" sz="2800" b="1" dirty="0" smtClean="0"/>
              <a:t>Jednou z nich bola aj povera o stolčeku, ktorý bol vyrobený bez klincov a v čase od Lucie                         (13. december) do Vianoc a mal čarovnú moc. </a:t>
            </a:r>
          </a:p>
          <a:p>
            <a:r>
              <a:rPr lang="sk-SK" sz="2800" b="1" dirty="0" smtClean="0"/>
              <a:t>Na stolček sa bolo treba postaviť vzadu v kostole. Vtedy sa za oltárom zjavovali rôzne záhady a tajomstvá.</a:t>
            </a:r>
          </a:p>
          <a:p>
            <a:r>
              <a:rPr lang="sk-SK" sz="2800" b="1" dirty="0" smtClean="0"/>
              <a:t>Podmienkou bolo, že človek stojací na stolčeku musí vôkol seba rozsypať MAK, inak ho stretne nešťastie.</a:t>
            </a:r>
          </a:p>
          <a:p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9027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Terezika\AppData\Local\Microsoft\Windows\INetCache\IE\QMSX96VW\textbook-32423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5220072" cy="26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000" dirty="0" smtClean="0"/>
              <a:t>Učebnica literatúry str. 42/43</a:t>
            </a:r>
            <a:endParaRPr lang="sk-SK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000" dirty="0" smtClean="0"/>
              <a:t>Prečítaj si Baladu </a:t>
            </a:r>
            <a:br>
              <a:rPr lang="sk-SK" sz="2000" dirty="0" smtClean="0"/>
            </a:br>
            <a:r>
              <a:rPr lang="sk-SK" sz="2000" dirty="0" smtClean="0"/>
              <a:t>LUCIJNÝ STOLČEK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7966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b="1" dirty="0"/>
              <a:t>Charakterizuj postavu Janka</a:t>
            </a:r>
            <a:r>
              <a:rPr lang="sk-SK" b="1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sk-SK" b="1" dirty="0"/>
          </a:p>
          <a:p>
            <a:pPr marL="457200" lvl="0" indent="-457200">
              <a:buFont typeface="+mj-lt"/>
              <a:buAutoNum type="arabicPeriod"/>
            </a:pPr>
            <a:r>
              <a:rPr lang="sk-SK" b="1" dirty="0"/>
              <a:t>Kedy a kde sa odohráva udalosť ?</a:t>
            </a:r>
          </a:p>
          <a:p>
            <a:pPr marL="457200" indent="-457200">
              <a:buFont typeface="+mj-lt"/>
              <a:buAutoNum type="arabicPeriod"/>
            </a:pPr>
            <a:endParaRPr lang="sk-SK" b="1" dirty="0"/>
          </a:p>
          <a:p>
            <a:pPr marL="457200" lvl="0" indent="-457200">
              <a:buFont typeface="+mj-lt"/>
              <a:buAutoNum type="arabicPeriod"/>
            </a:pPr>
            <a:r>
              <a:rPr lang="sk-SK" b="1" dirty="0"/>
              <a:t>Čo naznačuje verš</a:t>
            </a:r>
            <a:r>
              <a:rPr lang="sk-SK" b="1" dirty="0" smtClean="0"/>
              <a:t>?: </a:t>
            </a:r>
            <a:r>
              <a:rPr lang="sk-SK" b="1" dirty="0"/>
              <a:t>„ Ha, krstná, suseda! pusťte ma, jaj, beda!“</a:t>
            </a:r>
          </a:p>
          <a:p>
            <a:pPr marL="457200" indent="-457200">
              <a:buFont typeface="+mj-lt"/>
              <a:buAutoNum type="arabicPeriod"/>
            </a:pPr>
            <a:endParaRPr lang="sk-SK" b="1" dirty="0"/>
          </a:p>
          <a:p>
            <a:pPr marL="457200" lvl="0" indent="-457200">
              <a:buFont typeface="+mj-lt"/>
              <a:buAutoNum type="arabicPeriod"/>
            </a:pPr>
            <a:r>
              <a:rPr lang="sk-SK" b="1" dirty="0"/>
              <a:t>Dokáž, že dej balady sa stupňuje</a:t>
            </a:r>
            <a:r>
              <a:rPr lang="sk-SK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sk-SK" b="1" dirty="0"/>
          </a:p>
          <a:p>
            <a:pPr marL="457200" lvl="0" indent="-457200">
              <a:buFont typeface="+mj-lt"/>
              <a:buAutoNum type="arabicPeriod"/>
            </a:pPr>
            <a:r>
              <a:rPr lang="sk-SK" b="1" dirty="0" smtClean="0"/>
              <a:t>Dokáž tragický záver balady.</a:t>
            </a:r>
            <a:endParaRPr lang="sk-SK" b="1" dirty="0"/>
          </a:p>
          <a:p>
            <a:pPr marL="457200" lvl="0" indent="-457200">
              <a:buFont typeface="+mj-lt"/>
              <a:buAutoNum type="arabicPeriod"/>
            </a:pPr>
            <a:endParaRPr lang="sk-SK" b="1" dirty="0"/>
          </a:p>
          <a:p>
            <a:pPr marL="457200" lvl="0" indent="-457200">
              <a:buFont typeface="+mj-lt"/>
              <a:buAutoNum type="arabicPeriod"/>
            </a:pPr>
            <a:r>
              <a:rPr lang="sk-SK" b="1" dirty="0"/>
              <a:t>V balade sa vyskytuje veľa citosloviec : </a:t>
            </a:r>
            <a:r>
              <a:rPr lang="sk-SK" b="1" dirty="0" err="1"/>
              <a:t>chachacha</a:t>
            </a:r>
            <a:r>
              <a:rPr lang="sk-SK" b="1" dirty="0"/>
              <a:t>, </a:t>
            </a:r>
            <a:r>
              <a:rPr lang="sk-SK" b="1" dirty="0" err="1"/>
              <a:t>chichichi</a:t>
            </a:r>
            <a:r>
              <a:rPr lang="sk-SK" b="1" dirty="0"/>
              <a:t>, jaj, ha, beda, rata... </a:t>
            </a:r>
            <a:r>
              <a:rPr lang="sk-SK" b="1" dirty="0" smtClean="0"/>
              <a:t> </a:t>
            </a:r>
            <a:r>
              <a:rPr lang="sk-SK" b="1" dirty="0"/>
              <a:t>Vysvetli prečo:</a:t>
            </a:r>
          </a:p>
          <a:p>
            <a:pPr marL="457200" lvl="0" indent="-457200">
              <a:buFont typeface="+mj-lt"/>
              <a:buAutoNum type="arabicPeriod"/>
            </a:pPr>
            <a:endParaRPr lang="sk-SK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sk-SK" b="1" dirty="0"/>
          </a:p>
          <a:p>
            <a:pPr marL="457200" indent="-457200">
              <a:buFont typeface="+mj-lt"/>
              <a:buAutoNum type="arabicPeriod"/>
            </a:pPr>
            <a:endParaRPr lang="sk-SK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ČÍTAJME S POROZUMENÍM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60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b="1" dirty="0" smtClean="0"/>
              <a:t>Naivný,</a:t>
            </a:r>
            <a:r>
              <a:rPr lang="sk-SK" b="1" dirty="0"/>
              <a:t> </a:t>
            </a:r>
            <a:r>
              <a:rPr lang="sk-SK" b="1" dirty="0" smtClean="0"/>
              <a:t>nerozvážny, </a:t>
            </a:r>
            <a:r>
              <a:rPr lang="sk-SK" b="1" dirty="0"/>
              <a:t>ľahkoverný, </a:t>
            </a:r>
            <a:r>
              <a:rPr lang="sk-SK" b="1" dirty="0" smtClean="0"/>
              <a:t>neopatrný</a:t>
            </a:r>
          </a:p>
          <a:p>
            <a:pPr marL="457200" indent="-457200">
              <a:buFont typeface="+mj-lt"/>
              <a:buAutoNum type="arabicPeriod"/>
            </a:pPr>
            <a:endParaRPr lang="sk-SK" b="1" dirty="0"/>
          </a:p>
          <a:p>
            <a:pPr marL="457200" lvl="0" indent="-457200">
              <a:buFont typeface="+mj-lt"/>
              <a:buAutoNum type="arabicPeriod"/>
            </a:pPr>
            <a:r>
              <a:rPr lang="sk-SK" b="1" dirty="0" smtClean="0"/>
              <a:t>Na Štedrý večer v kostole.</a:t>
            </a:r>
            <a:endParaRPr lang="sk-SK" b="1" dirty="0"/>
          </a:p>
          <a:p>
            <a:pPr marL="457200" indent="-457200">
              <a:buFont typeface="+mj-lt"/>
              <a:buAutoNum type="arabicPeriod"/>
            </a:pPr>
            <a:endParaRPr lang="sk-SK" b="1" dirty="0"/>
          </a:p>
          <a:p>
            <a:pPr marL="457200" lvl="0" indent="-457200">
              <a:buFont typeface="+mj-lt"/>
              <a:buAutoNum type="arabicPeriod"/>
            </a:pPr>
            <a:r>
              <a:rPr lang="sk-SK" b="1" dirty="0" smtClean="0"/>
              <a:t>Janko neverí, že mu pripútanie k stolčeku spôsobila mágia.</a:t>
            </a:r>
            <a:endParaRPr lang="sk-SK" b="1" dirty="0"/>
          </a:p>
          <a:p>
            <a:pPr marL="457200" indent="-457200">
              <a:buFont typeface="+mj-lt"/>
              <a:buAutoNum type="arabicPeriod"/>
            </a:pPr>
            <a:endParaRPr lang="sk-SK" b="1" dirty="0"/>
          </a:p>
          <a:p>
            <a:pPr marL="457200" lvl="0" indent="-457200">
              <a:buFont typeface="+mj-lt"/>
              <a:buAutoNum type="arabicPeriod"/>
            </a:pPr>
            <a:r>
              <a:rPr lang="sk-SK" b="1" dirty="0" smtClean="0"/>
              <a:t>Utrpenie Janka (zbledne, bolí ho hlavička, ručička, umiera)</a:t>
            </a:r>
          </a:p>
          <a:p>
            <a:pPr marL="457200" lvl="0" indent="-457200">
              <a:buFont typeface="+mj-lt"/>
              <a:buAutoNum type="arabicPeriod"/>
            </a:pPr>
            <a:endParaRPr lang="sk-SK" b="1" dirty="0"/>
          </a:p>
          <a:p>
            <a:pPr marL="457200" lvl="0" indent="-457200">
              <a:buFont typeface="+mj-lt"/>
              <a:buAutoNum type="arabicPeriod"/>
            </a:pPr>
            <a:r>
              <a:rPr lang="sk-SK" b="1" dirty="0" smtClean="0"/>
              <a:t>Janko umiera.</a:t>
            </a:r>
            <a:endParaRPr lang="sk-SK" b="1" dirty="0"/>
          </a:p>
          <a:p>
            <a:pPr marL="457200" lvl="0" indent="-457200">
              <a:buFont typeface="+mj-lt"/>
              <a:buAutoNum type="arabicPeriod"/>
            </a:pPr>
            <a:endParaRPr lang="sk-SK" b="1" dirty="0"/>
          </a:p>
          <a:p>
            <a:pPr marL="457200" lvl="0" indent="-457200">
              <a:buFont typeface="+mj-lt"/>
              <a:buAutoNum type="arabicPeriod"/>
            </a:pPr>
            <a:r>
              <a:rPr lang="sk-SK" b="1" dirty="0"/>
              <a:t>V </a:t>
            </a:r>
            <a:r>
              <a:rPr lang="sk-SK" b="1" dirty="0" smtClean="0"/>
              <a:t>vyjadrujú pocity a  bolesť Janka.</a:t>
            </a:r>
            <a:endParaRPr lang="sk-SK" b="1" dirty="0"/>
          </a:p>
          <a:p>
            <a:pPr marL="457200" lvl="0" indent="-457200">
              <a:buFont typeface="+mj-lt"/>
              <a:buAutoNum type="arabicPeriod"/>
            </a:pPr>
            <a:endParaRPr lang="sk-SK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sk-SK" b="1" dirty="0"/>
          </a:p>
          <a:p>
            <a:pPr marL="457200" indent="-457200">
              <a:buFont typeface="+mj-lt"/>
              <a:buAutoNum type="arabicPeriod"/>
            </a:pPr>
            <a:endParaRPr lang="sk-SK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00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Práca s textom</a:t>
            </a:r>
            <a:endParaRPr lang="sk-SK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2" name="Picture 4" descr="10 nejpřekládanějších knih svě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2129"/>
            <a:ext cx="3014072" cy="1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539553" y="2980185"/>
            <a:ext cx="3456383" cy="387781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k-SK" sz="2800" dirty="0" smtClean="0"/>
              <a:t>Nájdi </a:t>
            </a:r>
            <a:r>
              <a:rPr lang="sk-SK" sz="2800" b="1" dirty="0" smtClean="0"/>
              <a:t>znaky balady </a:t>
            </a:r>
            <a:r>
              <a:rPr lang="sk-SK" sz="2800" dirty="0" smtClean="0"/>
              <a:t>v texte </a:t>
            </a:r>
            <a:r>
              <a:rPr lang="sk-SK" sz="2800" dirty="0" err="1" smtClean="0"/>
              <a:t>Lucijný</a:t>
            </a:r>
            <a:r>
              <a:rPr lang="sk-SK" sz="2800" dirty="0" smtClean="0"/>
              <a:t> stolček.</a:t>
            </a:r>
            <a:endParaRPr lang="sk-SK" sz="2800" dirty="0"/>
          </a:p>
        </p:txBody>
      </p:sp>
      <p:pic>
        <p:nvPicPr>
          <p:cNvPr id="5" name="Picture 2" descr="Striga / byLola - SAShE.sk - Handmade Tričká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brightnessContrast brigh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1"/>
            <a:ext cx="4061977" cy="41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539552" y="2060848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sk-SK" sz="2400" b="1" dirty="0"/>
              <a:t>Pochmúrny dej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sk-SK" sz="2400" b="1" dirty="0"/>
              <a:t>Gradácia  - stupňovanie</a:t>
            </a:r>
          </a:p>
          <a:p>
            <a:pPr>
              <a:lnSpc>
                <a:spcPct val="150000"/>
              </a:lnSpc>
            </a:pPr>
            <a:r>
              <a:rPr lang="sk-SK" sz="2400" i="1" dirty="0"/>
              <a:t>( </a:t>
            </a:r>
            <a:r>
              <a:rPr lang="sk-SK" sz="2400" i="1" dirty="0" smtClean="0"/>
              <a:t>stupňuje sa </a:t>
            </a:r>
            <a:r>
              <a:rPr lang="sk-SK" sz="2400" i="1" dirty="0"/>
              <a:t>J</a:t>
            </a:r>
            <a:r>
              <a:rPr lang="sk-SK" sz="2400" i="1" dirty="0" smtClean="0"/>
              <a:t>ankove utrpenie...)</a:t>
            </a:r>
            <a:endParaRPr lang="sk-SK" sz="2400" i="1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sk-SK" sz="2400" b="1" dirty="0"/>
              <a:t>Tragický koniec </a:t>
            </a:r>
            <a:endParaRPr lang="sk-SK" sz="2400" b="1" dirty="0" smtClean="0"/>
          </a:p>
          <a:p>
            <a:pPr>
              <a:lnSpc>
                <a:spcPct val="150000"/>
              </a:lnSpc>
            </a:pPr>
            <a:r>
              <a:rPr lang="sk-SK" sz="2400" i="1" dirty="0" smtClean="0"/>
              <a:t>( Janko umiera)</a:t>
            </a:r>
            <a:endParaRPr lang="sk-SK" sz="2400" i="1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39" y="4437112"/>
            <a:ext cx="3160214" cy="16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539553" y="2980185"/>
            <a:ext cx="3456383" cy="387781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k-SK" sz="2800" dirty="0" smtClean="0"/>
              <a:t>Z balady vypíš po jednom príklade na: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k-SK" sz="2800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dirty="0" smtClean="0"/>
              <a:t>Reč rozprávača: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dirty="0" smtClean="0"/>
              <a:t>Priamu reč Janka: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dirty="0" smtClean="0"/>
              <a:t>Priamu reč ľudí v kostole:</a:t>
            </a:r>
            <a:endParaRPr lang="sk-SK" sz="2800" dirty="0"/>
          </a:p>
        </p:txBody>
      </p:sp>
      <p:pic>
        <p:nvPicPr>
          <p:cNvPr id="5" name="Picture 2" descr="Striga / byLola - SAShE.sk - Handmade Tričká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brightnessContrast brigh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1"/>
            <a:ext cx="4061977" cy="41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39" y="4437112"/>
            <a:ext cx="3160214" cy="16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67544" y="227687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sk-SK" sz="2400" dirty="0"/>
              <a:t>Reč rozprávača</a:t>
            </a:r>
            <a:r>
              <a:rPr lang="sk-SK" sz="2400" dirty="0" smtClean="0"/>
              <a:t>: </a:t>
            </a:r>
            <a:r>
              <a:rPr lang="sk-SK" sz="2400" i="1" dirty="0" smtClean="0"/>
              <a:t>Smutne orgán hučí, smutnejšie ľud spieva.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sk-SK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sk-SK" sz="2400" dirty="0"/>
              <a:t>Priamu reč Janka</a:t>
            </a:r>
            <a:r>
              <a:rPr lang="sk-SK" sz="2400" dirty="0" smtClean="0"/>
              <a:t>: </a:t>
            </a:r>
            <a:r>
              <a:rPr lang="sk-SK" sz="2400" i="1" dirty="0" smtClean="0"/>
              <a:t>,,Ha! krstná, suseda! Pusťte ma, jaj, beda!“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sk-SK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sk-SK" sz="2400" dirty="0"/>
              <a:t>Priamu reč ľudí v kostole</a:t>
            </a:r>
            <a:r>
              <a:rPr lang="sk-SK" sz="2400" dirty="0" smtClean="0"/>
              <a:t>: </a:t>
            </a:r>
            <a:r>
              <a:rPr lang="sk-SK" sz="2400" i="1" dirty="0" smtClean="0"/>
              <a:t>,,Čo vidíš, Janíčko?!“</a:t>
            </a:r>
            <a:endParaRPr lang="sk-SK" sz="2400" i="1" dirty="0"/>
          </a:p>
        </p:txBody>
      </p:sp>
    </p:spTree>
    <p:extLst>
      <p:ext uri="{BB962C8B-B14F-4D97-AF65-F5344CB8AC3E}">
        <p14:creationId xmlns:p14="http://schemas.microsoft.com/office/powerpoint/2010/main" val="126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VONKAJŠIA KOMPOZÍCIA</a:t>
            </a:r>
            <a:endParaRPr lang="sk-SK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2" name="Picture 4" descr="10 nejpřekládanějších knih svě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2129"/>
            <a:ext cx="3014072" cy="1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Sviatok SVÄTEJ LUCIE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13. 12.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79512" y="4769054"/>
            <a:ext cx="871296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sk-SK" dirty="0" smtClean="0"/>
          </a:p>
          <a:p>
            <a:pPr algn="ctr" fontAlgn="base"/>
            <a:r>
              <a:rPr lang="sk-SK" dirty="0" smtClean="0"/>
              <a:t>Svätá Lucia bola </a:t>
            </a:r>
            <a:r>
              <a:rPr lang="sk-SK" dirty="0"/>
              <a:t>jedna z katolíckych a pravoslávnych svätých. </a:t>
            </a:r>
            <a:r>
              <a:rPr lang="sk-SK" dirty="0" smtClean="0"/>
              <a:t>Je </a:t>
            </a:r>
            <a:r>
              <a:rPr lang="sk-SK" dirty="0"/>
              <a:t>patrónkou slepých. Jej deň sa medzi katolíkmi oslavuje 13. decembra. </a:t>
            </a:r>
            <a:r>
              <a:rPr lang="sk-SK" dirty="0" smtClean="0"/>
              <a:t>Z </a:t>
            </a:r>
            <a:r>
              <a:rPr lang="sk-SK" dirty="0"/>
              <a:t>legiend vyplýva, že </a:t>
            </a:r>
            <a:r>
              <a:rPr lang="sk-SK" dirty="0" smtClean="0"/>
              <a:t>Lucia </a:t>
            </a:r>
            <a:r>
              <a:rPr lang="sk-SK" dirty="0"/>
              <a:t>bola kresťankou, ale nútili ju, aby si vzala za manžela pohana, ktorému sa páčili jej krásne oči. Lucia si ich </a:t>
            </a:r>
            <a:r>
              <a:rPr lang="sk-SK" dirty="0" smtClean="0"/>
              <a:t>vylúpila a </a:t>
            </a:r>
            <a:r>
              <a:rPr lang="sk-SK" dirty="0"/>
              <a:t>poslala mu ich. V ľudových tradíciách bola Lucia najväčšou zo všetkých bosoriek. Aj preto sa s týmto dňom spájalo množstvo praktík, ktoré mali pomôcť v boji so zlými silami.</a:t>
            </a:r>
          </a:p>
          <a:p>
            <a:pPr algn="ctr"/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539552" y="404664"/>
            <a:ext cx="799288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 kalendári je 13. december sviatkom sv. Lucie. Tento magický dátum v minulosti sprevádzali rôzne zvyky, tradície a obyčaje. Je opradený viacerými legendami, ktoré </a:t>
            </a:r>
            <a:r>
              <a:rPr lang="sk-SK" dirty="0" smtClean="0"/>
              <a:t>si dnes pripomenieme.</a:t>
            </a:r>
            <a:endParaRPr lang="sk-SK" dirty="0"/>
          </a:p>
        </p:txBody>
      </p:sp>
      <p:pic>
        <p:nvPicPr>
          <p:cNvPr id="3074" name="Picture 2" descr="Krátke životopisy svätých - Sviatok sv. Lucie - Oficiálne stránky obce  Oravská Polh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97" y="1484784"/>
            <a:ext cx="1245890" cy="2164845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539552" y="2564904"/>
            <a:ext cx="3888432" cy="387781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k-SK" sz="2800" dirty="0" smtClean="0"/>
              <a:t>Urč </a:t>
            </a:r>
            <a:r>
              <a:rPr lang="sk-SK" sz="2800" b="1" dirty="0" smtClean="0"/>
              <a:t>typ rýmu.</a:t>
            </a:r>
            <a:endParaRPr lang="sk-SK" sz="2800" b="1" dirty="0"/>
          </a:p>
        </p:txBody>
      </p:sp>
      <p:pic>
        <p:nvPicPr>
          <p:cNvPr id="5" name="Picture 2" descr="Striga / byLola - SAShE.sk - Handmade Tričká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brightnessContrast brigh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1"/>
            <a:ext cx="4061977" cy="41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Raz, na Štedrý večer, šli sme do </a:t>
            </a:r>
            <a:r>
              <a:rPr lang="sk-SK" sz="2800" dirty="0" smtClean="0">
                <a:solidFill>
                  <a:srgbClr val="FF0000"/>
                </a:solidFill>
              </a:rPr>
              <a:t>kostola.  </a:t>
            </a:r>
            <a:r>
              <a:rPr lang="sk-SK" sz="2800" dirty="0">
                <a:solidFill>
                  <a:srgbClr val="FF0000"/>
                </a:solidFill>
              </a:rPr>
              <a:t>a</a:t>
            </a:r>
          </a:p>
          <a:p>
            <a:r>
              <a:rPr lang="sk-SK" sz="2800" dirty="0" err="1" smtClean="0"/>
              <a:t>Susedovie</a:t>
            </a:r>
            <a:r>
              <a:rPr lang="sk-SK" sz="2800" dirty="0" smtClean="0"/>
              <a:t> Janko, to bol šelma </a:t>
            </a:r>
            <a:r>
              <a:rPr lang="sk-SK" sz="2800" dirty="0" smtClean="0">
                <a:solidFill>
                  <a:srgbClr val="FF0000"/>
                </a:solidFill>
              </a:rPr>
              <a:t>smelá. a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dirty="0"/>
          </a:p>
          <a:p>
            <a:r>
              <a:rPr lang="sk-SK" sz="2800" dirty="0" smtClean="0"/>
              <a:t>Dosť sa napočúval o bosorkách </a:t>
            </a:r>
            <a:r>
              <a:rPr lang="sk-SK" sz="2800" dirty="0" smtClean="0">
                <a:solidFill>
                  <a:srgbClr val="00B0F0"/>
                </a:solidFill>
              </a:rPr>
              <a:t>rečí: </a:t>
            </a:r>
            <a:r>
              <a:rPr lang="sk-SK" sz="2800" dirty="0">
                <a:solidFill>
                  <a:srgbClr val="00B0F0"/>
                </a:solidFill>
              </a:rPr>
              <a:t>b</a:t>
            </a:r>
          </a:p>
          <a:p>
            <a:r>
              <a:rPr lang="sk-SK" sz="2800" dirty="0" smtClean="0"/>
              <a:t>A on, vraj, neverí, len keď sa </a:t>
            </a:r>
            <a:r>
              <a:rPr lang="sk-SK" sz="2800" dirty="0" smtClean="0">
                <a:solidFill>
                  <a:srgbClr val="00B0F0"/>
                </a:solidFill>
              </a:rPr>
              <a:t>presvedčí. b</a:t>
            </a:r>
            <a:endParaRPr lang="sk-SK" sz="2800" dirty="0">
              <a:solidFill>
                <a:srgbClr val="00B0F0"/>
              </a:solidFill>
            </a:endParaRPr>
          </a:p>
          <a:p>
            <a:endParaRPr lang="sk-SK" sz="2800" dirty="0">
              <a:solidFill>
                <a:srgbClr val="00B0F0"/>
              </a:solidFill>
            </a:endParaRPr>
          </a:p>
          <a:p>
            <a:r>
              <a:rPr lang="sk-SK" sz="2800" dirty="0"/>
              <a:t>združený (</a:t>
            </a:r>
            <a:r>
              <a:rPr lang="sk-SK" sz="2800" dirty="0" err="1"/>
              <a:t>aabb</a:t>
            </a:r>
            <a:r>
              <a:rPr lang="sk-SK" sz="2800" dirty="0"/>
              <a:t>)</a:t>
            </a:r>
          </a:p>
          <a:p>
            <a:endParaRPr lang="sk-SK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00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Básnické Prostriedky</a:t>
            </a:r>
            <a:endParaRPr lang="sk-SK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2" name="Picture 4" descr="10 nejpřekládanějších knih svě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2129"/>
            <a:ext cx="3014072" cy="19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539552" y="2564904"/>
            <a:ext cx="3888432" cy="387781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k-SK" sz="2800" dirty="0" smtClean="0"/>
              <a:t>Vyhľadaj v texte: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k-SK" sz="2800" b="1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b="1" dirty="0" smtClean="0"/>
              <a:t>prirovnania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b="1" dirty="0"/>
              <a:t>z</a:t>
            </a:r>
            <a:r>
              <a:rPr lang="sk-SK" sz="2800" b="1" dirty="0" smtClean="0"/>
              <a:t>drobneniny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b="1" dirty="0" smtClean="0"/>
              <a:t>epitetá</a:t>
            </a:r>
            <a:endParaRPr lang="sk-SK" sz="2800" b="1" dirty="0"/>
          </a:p>
        </p:txBody>
      </p:sp>
      <p:pic>
        <p:nvPicPr>
          <p:cNvPr id="5" name="Picture 2" descr="Striga / byLola - SAShE.sk - Handmade Tričká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brightnessContrast brigh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1"/>
            <a:ext cx="4061977" cy="41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5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539552" y="2564904"/>
            <a:ext cx="8136904" cy="387781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k-SK" sz="2800" b="1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b="1" dirty="0" smtClean="0"/>
              <a:t>Prirovnania: </a:t>
            </a:r>
            <a:r>
              <a:rPr lang="sk-SK" sz="2800" i="1" dirty="0" smtClean="0"/>
              <a:t>A na tom stolčeku ako junec v jarme. A na tom stolčeku ako prikovaný. A ľudia jak stĺpy kolo neho stoja.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b="1" dirty="0" smtClean="0"/>
              <a:t>Zdrobneniny: </a:t>
            </a:r>
            <a:r>
              <a:rPr lang="sk-SK" sz="2800" i="1" dirty="0" smtClean="0"/>
              <a:t>Janíčko, stolček, šuhajček, paholček, líčka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b="1" dirty="0" smtClean="0"/>
              <a:t>Epitetá: </a:t>
            </a:r>
            <a:r>
              <a:rPr lang="sk-SK" sz="2800" i="1" dirty="0" smtClean="0"/>
              <a:t>horký smiech, vodička svätá, smutný spev, skončená pieseň</a:t>
            </a:r>
            <a:endParaRPr lang="sk-SK" sz="2800" i="1" dirty="0"/>
          </a:p>
        </p:txBody>
      </p:sp>
    </p:spTree>
    <p:extLst>
      <p:ext uri="{BB962C8B-B14F-4D97-AF65-F5344CB8AC3E}">
        <p14:creationId xmlns:p14="http://schemas.microsoft.com/office/powerpoint/2010/main" val="11794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507288" cy="4432512"/>
          </a:xfrm>
        </p:spPr>
        <p:txBody>
          <a:bodyPr>
            <a:normAutofit fontScale="47500" lnSpcReduction="20000"/>
          </a:bodyPr>
          <a:lstStyle/>
          <a:p>
            <a:r>
              <a:rPr lang="sk-SK" sz="3400" dirty="0"/>
              <a:t/>
            </a:r>
            <a:br>
              <a:rPr lang="sk-SK" sz="3400" dirty="0"/>
            </a:br>
            <a:r>
              <a:rPr lang="sk-SK" sz="3800" b="1" dirty="0"/>
              <a:t>Ján </a:t>
            </a:r>
            <a:r>
              <a:rPr lang="sk-SK" sz="3800" b="1" dirty="0" err="1"/>
              <a:t>Botto</a:t>
            </a:r>
            <a:r>
              <a:rPr lang="sk-SK" sz="3800" b="1" dirty="0"/>
              <a:t> - </a:t>
            </a:r>
            <a:r>
              <a:rPr lang="sk-SK" sz="3800" b="1" dirty="0" err="1"/>
              <a:t>Lucijný</a:t>
            </a:r>
            <a:r>
              <a:rPr lang="sk-SK" sz="3800" b="1" dirty="0"/>
              <a:t> </a:t>
            </a:r>
            <a:r>
              <a:rPr lang="sk-SK" sz="3800" b="1" dirty="0" smtClean="0"/>
              <a:t>stolček</a:t>
            </a:r>
            <a:endParaRPr lang="sk-SK" sz="3800" dirty="0"/>
          </a:p>
          <a:p>
            <a:pPr algn="l"/>
            <a:r>
              <a:rPr lang="sk-SK" sz="3800" dirty="0"/>
              <a:t/>
            </a:r>
            <a:br>
              <a:rPr lang="sk-SK" sz="3800" dirty="0"/>
            </a:br>
            <a:r>
              <a:rPr lang="sk-SK" sz="4200" b="1" dirty="0" err="1" smtClean="0"/>
              <a:t>Lit</a:t>
            </a:r>
            <a:r>
              <a:rPr lang="sk-SK" sz="4200" b="1" dirty="0" smtClean="0"/>
              <a:t>. forma</a:t>
            </a:r>
            <a:r>
              <a:rPr lang="sk-SK" sz="4200" dirty="0" smtClean="0"/>
              <a:t>: poézia</a:t>
            </a:r>
          </a:p>
          <a:p>
            <a:pPr algn="l"/>
            <a:r>
              <a:rPr lang="sk-SK" sz="4200" b="1" dirty="0" err="1" smtClean="0"/>
              <a:t>Lit</a:t>
            </a:r>
            <a:r>
              <a:rPr lang="sk-SK" sz="4200" b="1" dirty="0"/>
              <a:t>. druh: </a:t>
            </a:r>
            <a:r>
              <a:rPr lang="sk-SK" sz="4200" dirty="0" smtClean="0"/>
              <a:t>epika</a:t>
            </a:r>
            <a:r>
              <a:rPr lang="sk-SK" sz="4200" dirty="0"/>
              <a:t/>
            </a:r>
            <a:br>
              <a:rPr lang="sk-SK" sz="4200" dirty="0"/>
            </a:br>
            <a:r>
              <a:rPr lang="sk-SK" sz="4200" b="1" dirty="0" err="1"/>
              <a:t>Lit</a:t>
            </a:r>
            <a:r>
              <a:rPr lang="sk-SK" sz="4200" b="1" dirty="0"/>
              <a:t>. žáner: </a:t>
            </a:r>
            <a:r>
              <a:rPr lang="sk-SK" sz="4200" dirty="0" smtClean="0"/>
              <a:t>autorská balada</a:t>
            </a:r>
          </a:p>
          <a:p>
            <a:pPr algn="l"/>
            <a:r>
              <a:rPr lang="sk-SK" sz="4200" b="1" dirty="0" smtClean="0">
                <a:solidFill>
                  <a:schemeClr val="tx1"/>
                </a:solidFill>
                <a:cs typeface="Arial" charset="0"/>
              </a:rPr>
              <a:t>Téma</a:t>
            </a:r>
            <a:r>
              <a:rPr lang="sk-SK" sz="4200" b="1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sk-SK" sz="4200" dirty="0">
                <a:solidFill>
                  <a:schemeClr val="tx1"/>
                </a:solidFill>
                <a:cs typeface="Arial" charset="0"/>
              </a:rPr>
              <a:t>Sviatok svätej </a:t>
            </a:r>
            <a:r>
              <a:rPr lang="sk-SK" sz="4200" dirty="0" smtClean="0">
                <a:solidFill>
                  <a:schemeClr val="tx1"/>
                </a:solidFill>
                <a:cs typeface="Arial" charset="0"/>
              </a:rPr>
              <a:t>Lucie</a:t>
            </a:r>
          </a:p>
          <a:p>
            <a:pPr algn="l"/>
            <a:r>
              <a:rPr lang="cs-CZ" sz="4200" b="1" dirty="0" err="1" smtClean="0">
                <a:cs typeface="Arial" charset="0"/>
              </a:rPr>
              <a:t>Hlavná</a:t>
            </a:r>
            <a:r>
              <a:rPr lang="cs-CZ" sz="4200" b="1" dirty="0" smtClean="0">
                <a:cs typeface="Arial" charset="0"/>
              </a:rPr>
              <a:t> </a:t>
            </a:r>
            <a:r>
              <a:rPr lang="cs-CZ" sz="4200" b="1" dirty="0" err="1">
                <a:cs typeface="Arial" charset="0"/>
              </a:rPr>
              <a:t>myšlienka</a:t>
            </a:r>
            <a:r>
              <a:rPr lang="cs-CZ" sz="4200" b="1" dirty="0">
                <a:cs typeface="Arial" charset="0"/>
              </a:rPr>
              <a:t> (idea): </a:t>
            </a:r>
            <a:r>
              <a:rPr lang="cs-CZ" sz="4200" dirty="0" err="1">
                <a:cs typeface="Arial" charset="0"/>
              </a:rPr>
              <a:t>Výsmech</a:t>
            </a:r>
            <a:r>
              <a:rPr lang="cs-CZ" sz="4200" dirty="0">
                <a:cs typeface="Arial" charset="0"/>
              </a:rPr>
              <a:t> z magického </a:t>
            </a:r>
            <a:r>
              <a:rPr lang="cs-CZ" sz="4200" dirty="0" err="1">
                <a:cs typeface="Arial" charset="0"/>
              </a:rPr>
              <a:t>dátumu</a:t>
            </a:r>
            <a:r>
              <a:rPr lang="cs-CZ" sz="4200" dirty="0">
                <a:cs typeface="Arial" charset="0"/>
              </a:rPr>
              <a:t>, </a:t>
            </a:r>
            <a:r>
              <a:rPr lang="cs-CZ" sz="4200" dirty="0" err="1">
                <a:cs typeface="Arial" charset="0"/>
              </a:rPr>
              <a:t>miesta</a:t>
            </a:r>
            <a:r>
              <a:rPr lang="cs-CZ" sz="4200" dirty="0">
                <a:cs typeface="Arial" charset="0"/>
              </a:rPr>
              <a:t> a </a:t>
            </a:r>
            <a:r>
              <a:rPr lang="cs-CZ" sz="4200" dirty="0" err="1">
                <a:cs typeface="Arial" charset="0"/>
              </a:rPr>
              <a:t>predmetu</a:t>
            </a:r>
            <a:r>
              <a:rPr lang="cs-CZ" sz="4200" dirty="0">
                <a:cs typeface="Arial" charset="0"/>
              </a:rPr>
              <a:t> </a:t>
            </a:r>
            <a:r>
              <a:rPr lang="cs-CZ" sz="4200" dirty="0" err="1">
                <a:cs typeface="Arial" charset="0"/>
              </a:rPr>
              <a:t>sa</a:t>
            </a:r>
            <a:r>
              <a:rPr lang="cs-CZ" sz="4200" dirty="0">
                <a:cs typeface="Arial" charset="0"/>
              </a:rPr>
              <a:t> </a:t>
            </a:r>
            <a:r>
              <a:rPr lang="cs-CZ" sz="4200" dirty="0" err="1">
                <a:cs typeface="Arial" charset="0"/>
              </a:rPr>
              <a:t>nevypláca</a:t>
            </a:r>
            <a:r>
              <a:rPr lang="cs-CZ" sz="4200" dirty="0">
                <a:cs typeface="Arial" charset="0"/>
              </a:rPr>
              <a:t>.</a:t>
            </a:r>
            <a:endParaRPr lang="sk-SK" sz="4200" dirty="0"/>
          </a:p>
          <a:p>
            <a:pPr algn="l"/>
            <a:r>
              <a:rPr lang="sk-SK" sz="4200" dirty="0"/>
              <a:t/>
            </a:r>
            <a:br>
              <a:rPr lang="sk-SK" sz="4200" dirty="0"/>
            </a:br>
            <a:r>
              <a:rPr lang="sk-SK" sz="4200" b="1" dirty="0"/>
              <a:t>Postavy: </a:t>
            </a:r>
            <a:r>
              <a:rPr lang="sk-SK" sz="4200" dirty="0" smtClean="0"/>
              <a:t>Janko</a:t>
            </a:r>
            <a:r>
              <a:rPr lang="sk-SK" sz="4200" dirty="0"/>
              <a:t>, krstná, suseda, </a:t>
            </a:r>
            <a:r>
              <a:rPr lang="sk-SK" sz="4200" dirty="0" smtClean="0"/>
              <a:t>ľudia</a:t>
            </a:r>
            <a:r>
              <a:rPr lang="sk-SK" sz="4200" dirty="0"/>
              <a:t/>
            </a:r>
            <a:br>
              <a:rPr lang="sk-SK" sz="4200" dirty="0"/>
            </a:br>
            <a:r>
              <a:rPr lang="sk-SK" sz="4200" dirty="0"/>
              <a:t>- rým združený (</a:t>
            </a:r>
            <a:r>
              <a:rPr lang="sk-SK" sz="4200" dirty="0" err="1"/>
              <a:t>aabb</a:t>
            </a:r>
            <a:r>
              <a:rPr lang="sk-SK" sz="4200" dirty="0"/>
              <a:t>), báseň zložená zo 7 </a:t>
            </a:r>
            <a:r>
              <a:rPr lang="sk-SK" sz="4200" dirty="0" smtClean="0"/>
              <a:t>strof</a:t>
            </a:r>
          </a:p>
          <a:p>
            <a:pPr algn="l"/>
            <a:r>
              <a:rPr lang="sk-SK" sz="4200" dirty="0"/>
              <a:t/>
            </a:r>
            <a:br>
              <a:rPr lang="sk-SK" sz="4200" dirty="0"/>
            </a:br>
            <a:r>
              <a:rPr lang="sk-SK" sz="4200" b="1" dirty="0"/>
              <a:t>Balady nie sú iba ľudové, ale písali ich aj autori, ktorí využívali motívy z ľudových piesní, povestí, balád</a:t>
            </a:r>
            <a:r>
              <a:rPr lang="sk-SK" sz="4200" b="1" dirty="0" smtClean="0"/>
              <a:t>. Balady, ktoré majú autora sa nazývajú autorské.</a:t>
            </a:r>
            <a:endParaRPr lang="sk-SK" sz="4200" b="1" dirty="0"/>
          </a:p>
          <a:p>
            <a:pPr algn="l"/>
            <a:endParaRPr lang="sk-SK" sz="38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POZNÁMKY do </a:t>
            </a:r>
            <a:r>
              <a:rPr lang="sk-SK" dirty="0" err="1" smtClean="0"/>
              <a:t>zoŠita</a:t>
            </a:r>
            <a:endParaRPr lang="sk-SK" dirty="0"/>
          </a:p>
        </p:txBody>
      </p:sp>
      <p:pic>
        <p:nvPicPr>
          <p:cNvPr id="11266" name="Picture 2" descr="C:\Users\Terezika\AppData\Local\Microsoft\Windows\INetCache\IE\JN7HC7OP\Zlatno_pero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134286" cy="19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32" name="Picture 8" descr="The History of Halloween: Witches &amp; Broomsti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0"/>
            <a:ext cx="10992104" cy="69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466742" y="476672"/>
            <a:ext cx="314483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Ďakujem </a:t>
            </a:r>
          </a:p>
          <a:p>
            <a:pPr algn="ctr"/>
            <a:r>
              <a:rPr lang="sk-SK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za pozornosť</a:t>
            </a:r>
          </a:p>
          <a:p>
            <a:pPr algn="ctr"/>
            <a:endParaRPr lang="sk-SK" sz="4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sk-SK" sz="4000" b="1" i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sk-SK" sz="4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7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Zvyky na Luciu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07504" y="2060848"/>
            <a:ext cx="54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sk-SK" dirty="0" smtClean="0"/>
              <a:t>Aby ľudia zabránili vstupu zla a démonických síl do </a:t>
            </a:r>
            <a:r>
              <a:rPr lang="sk-SK" dirty="0"/>
              <a:t>príbytkov, používali </a:t>
            </a:r>
            <a:r>
              <a:rPr lang="sk-SK" dirty="0" smtClean="0"/>
              <a:t>na sviatok Lucie čo </a:t>
            </a:r>
            <a:r>
              <a:rPr lang="sk-SK" dirty="0"/>
              <a:t>najväčší </a:t>
            </a:r>
            <a:r>
              <a:rPr lang="sk-SK" dirty="0" smtClean="0"/>
              <a:t>buchot. Chlapci hádzali </a:t>
            </a:r>
            <a:r>
              <a:rPr lang="sk-SK" dirty="0"/>
              <a:t>staré hrnce a črepy do </a:t>
            </a:r>
            <a:r>
              <a:rPr lang="sk-SK" dirty="0" smtClean="0"/>
              <a:t>vrát na maštaliach. </a:t>
            </a:r>
            <a:r>
              <a:rPr lang="sk-SK" dirty="0"/>
              <a:t>Zlé sily sa mali takéhoto buchotu zľaknúť a utekať pred náporom čudesných a nezvyčajných zvukov. </a:t>
            </a:r>
            <a:br>
              <a:rPr lang="sk-SK" dirty="0"/>
            </a:br>
            <a:r>
              <a:rPr lang="sk-SK" dirty="0"/>
              <a:t>	</a:t>
            </a:r>
            <a:endParaRPr lang="sk-SK" dirty="0" smtClean="0"/>
          </a:p>
          <a:p>
            <a:pPr marL="285750" indent="-285750" algn="ctr">
              <a:buFont typeface="Wingdings" pitchFamily="2" charset="2"/>
              <a:buChar char="v"/>
            </a:pPr>
            <a:r>
              <a:rPr lang="sk-SK" dirty="0" smtClean="0"/>
              <a:t>V </a:t>
            </a:r>
            <a:r>
              <a:rPr lang="sk-SK" dirty="0"/>
              <a:t>tento deň bolo zakázané pradenie, žena sa nesmela chytiť </a:t>
            </a:r>
            <a:r>
              <a:rPr lang="sk-SK" dirty="0" smtClean="0"/>
              <a:t>vretena.</a:t>
            </a:r>
          </a:p>
          <a:p>
            <a:pPr algn="ctr"/>
            <a:endParaRPr lang="sk-SK" dirty="0" smtClean="0"/>
          </a:p>
          <a:p>
            <a:pPr marL="285750" indent="-285750" algn="ctr">
              <a:buFont typeface="Wingdings" pitchFamily="2" charset="2"/>
              <a:buChar char="v"/>
            </a:pPr>
            <a:r>
              <a:rPr lang="sk-SK" i="1" dirty="0" smtClean="0"/>
              <a:t>Lucky </a:t>
            </a:r>
            <a:r>
              <a:rPr lang="sk-SK" dirty="0"/>
              <a:t>(dievčatá oblečené v bielej plachte, so zamúčenou tvárou a husím brkom v </a:t>
            </a:r>
            <a:r>
              <a:rPr lang="sk-SK" dirty="0" smtClean="0"/>
              <a:t>ruke) </a:t>
            </a:r>
            <a:r>
              <a:rPr lang="sk-SK" dirty="0"/>
              <a:t>kontrolovali domácnosti a pokiaľ zastihli nejakú gazdinú, že driape perie, či pradie ľan, vrhli sa na ňu, aby nedovolené dielo pokazili. </a:t>
            </a:r>
            <a:endParaRPr lang="sk-SK" dirty="0" smtClean="0"/>
          </a:p>
        </p:txBody>
      </p:sp>
      <p:pic>
        <p:nvPicPr>
          <p:cNvPr id="2052" name="Picture 4" descr="Tradičné zvyky na sviatok svätej Luc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3349"/>
            <a:ext cx="318933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 Luciu majú sviatok aj strigy - Regióny - Správy - Pravda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37" y="4653136"/>
            <a:ext cx="3187357" cy="17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Zvyky na Luciu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07504" y="1912631"/>
            <a:ext cx="4536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sk-SK" dirty="0" smtClean="0"/>
              <a:t>Ani </a:t>
            </a:r>
            <a:r>
              <a:rPr lang="sk-SK" dirty="0"/>
              <a:t>po poli sa nesmelo v ten deň túlať, ani v hore rúbať drevo, pretože mohlo ľudí stihnúť nešťastie</a:t>
            </a:r>
            <a:r>
              <a:rPr lang="sk-SK" dirty="0" smtClean="0"/>
              <a:t>.</a:t>
            </a:r>
          </a:p>
          <a:p>
            <a:pPr algn="ctr"/>
            <a:r>
              <a:rPr lang="sk-SK" dirty="0" smtClean="0"/>
              <a:t> </a:t>
            </a:r>
            <a:endParaRPr lang="sk-SK" dirty="0"/>
          </a:p>
          <a:p>
            <a:pPr marL="285750" indent="-285750" algn="ctr">
              <a:buFont typeface="Wingdings" pitchFamily="2" charset="2"/>
              <a:buChar char="v"/>
            </a:pPr>
            <a:r>
              <a:rPr lang="sk-SK" dirty="0"/>
              <a:t>	Na ochranu proti škodlivým silám robili ľudia aj rôzne magické opatrenia. V predvečer Lucie dospelí i deti jedli cesnak, ktorý ich mal chrániť pred zlými duchmi. Mnohí si ním robili krížik na </a:t>
            </a:r>
            <a:r>
              <a:rPr lang="sk-SK" dirty="0" smtClean="0"/>
              <a:t>čelo ale aj </a:t>
            </a:r>
            <a:r>
              <a:rPr lang="sk-SK" dirty="0"/>
              <a:t>na </a:t>
            </a:r>
            <a:r>
              <a:rPr lang="sk-SK" dirty="0" smtClean="0"/>
              <a:t>dvere </a:t>
            </a:r>
            <a:r>
              <a:rPr lang="sk-SK" dirty="0"/>
              <a:t>obytných domov a stajní. </a:t>
            </a:r>
            <a:endParaRPr lang="sk-SK" dirty="0" smtClean="0"/>
          </a:p>
          <a:p>
            <a:pPr algn="ctr"/>
            <a:endParaRPr lang="sk-SK" dirty="0" smtClean="0"/>
          </a:p>
          <a:p>
            <a:pPr marL="285750" indent="-285750" algn="ctr">
              <a:buFont typeface="Wingdings" pitchFamily="2" charset="2"/>
              <a:buChar char="v"/>
            </a:pPr>
            <a:r>
              <a:rPr lang="sk-SK" dirty="0" smtClean="0"/>
              <a:t>Významnú </a:t>
            </a:r>
            <a:r>
              <a:rPr lang="sk-SK" dirty="0"/>
              <a:t>úlohu v tento deň mali aj obecní pastieri. Obchádzali dedinu s veľkou trúbou, aby silným trúbením zaháňali bosorky. </a:t>
            </a:r>
            <a:r>
              <a:rPr lang="sk-SK" dirty="0" smtClean="0"/>
              <a:t>Bola </a:t>
            </a:r>
            <a:r>
              <a:rPr lang="sk-SK" dirty="0"/>
              <a:t>to akási forma ochrany dediny a chotára. Tento hluk končievali na krížnych cestách, kde sa schádzali bosorky. </a:t>
            </a:r>
          </a:p>
        </p:txBody>
      </p:sp>
      <p:pic>
        <p:nvPicPr>
          <p:cNvPr id="3074" name="Picture 2" descr="11 priaznivých účinkov cesnaku na zdravie « blaze.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52844"/>
            <a:ext cx="3888432" cy="21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to sú najbizarnejšie znamenia, ktoré v minulosti usvedčovali bosorky! |  Topky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82" y="4365104"/>
            <a:ext cx="3915347" cy="19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3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Zvyky na Luciu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07504" y="2060848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dirty="0" err="1" smtClean="0"/>
              <a:t>Všeobecne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 </a:t>
            </a:r>
            <a:r>
              <a:rPr lang="en-US" dirty="0" err="1"/>
              <a:t>priaznivý</a:t>
            </a:r>
            <a:r>
              <a:rPr lang="en-US" dirty="0"/>
              <a:t> pre </a:t>
            </a:r>
            <a:r>
              <a:rPr lang="en-US" dirty="0" err="1"/>
              <a:t>čary</a:t>
            </a:r>
            <a:r>
              <a:rPr lang="en-US" dirty="0"/>
              <a:t> a </a:t>
            </a:r>
            <a:r>
              <a:rPr lang="en-US" dirty="0" err="1"/>
              <a:t>preto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v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deň</a:t>
            </a:r>
            <a:r>
              <a:rPr lang="en-US" dirty="0"/>
              <a:t> </a:t>
            </a:r>
            <a:r>
              <a:rPr lang="en-US" dirty="0" err="1"/>
              <a:t>robievali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ľúbostné</a:t>
            </a:r>
            <a:r>
              <a:rPr lang="en-US" dirty="0"/>
              <a:t> </a:t>
            </a:r>
            <a:r>
              <a:rPr lang="en-US" dirty="0" err="1"/>
              <a:t>veštby</a:t>
            </a:r>
            <a:r>
              <a:rPr lang="en-US" dirty="0"/>
              <a:t>. </a:t>
            </a:r>
            <a:endParaRPr lang="sk-SK" dirty="0" smtClean="0"/>
          </a:p>
          <a:p>
            <a:pPr marL="285750" indent="-285750" algn="ctr">
              <a:buFont typeface="Wingdings" pitchFamily="2" charset="2"/>
              <a:buChar char="v"/>
            </a:pPr>
            <a:endParaRPr lang="sk-SK" dirty="0" smtClean="0"/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dirty="0" err="1" smtClean="0"/>
              <a:t>Dievčatá</a:t>
            </a:r>
            <a:r>
              <a:rPr lang="en-US" dirty="0" smtClean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najčastejšie</a:t>
            </a:r>
            <a:r>
              <a:rPr lang="en-US" dirty="0"/>
              <a:t> </a:t>
            </a:r>
            <a:r>
              <a:rPr lang="en-US" dirty="0" err="1"/>
              <a:t>robievali</a:t>
            </a:r>
            <a:r>
              <a:rPr lang="en-US" dirty="0"/>
              <a:t> s </a:t>
            </a:r>
            <a:r>
              <a:rPr lang="en-US" dirty="0" err="1"/>
              <a:t>jablkom</a:t>
            </a:r>
            <a:r>
              <a:rPr lang="en-US" dirty="0"/>
              <a:t>, z </a:t>
            </a:r>
            <a:r>
              <a:rPr lang="en-US" dirty="0" err="1"/>
              <a:t>ktorého</a:t>
            </a:r>
            <a:r>
              <a:rPr lang="en-US" dirty="0"/>
              <a:t> </a:t>
            </a:r>
            <a:r>
              <a:rPr lang="en-US" dirty="0" err="1"/>
              <a:t>odhryzli</a:t>
            </a:r>
            <a:r>
              <a:rPr lang="en-US" dirty="0"/>
              <a:t> </a:t>
            </a:r>
            <a:r>
              <a:rPr lang="en-US" dirty="0" err="1"/>
              <a:t>každé</a:t>
            </a:r>
            <a:r>
              <a:rPr lang="en-US" dirty="0"/>
              <a:t> </a:t>
            </a:r>
            <a:r>
              <a:rPr lang="en-US" dirty="0" err="1"/>
              <a:t>ráno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východom</a:t>
            </a:r>
            <a:r>
              <a:rPr lang="en-US" dirty="0"/>
              <a:t> </a:t>
            </a:r>
            <a:r>
              <a:rPr lang="en-US" dirty="0" err="1"/>
              <a:t>slnka</a:t>
            </a:r>
            <a:r>
              <a:rPr lang="en-US" dirty="0"/>
              <a:t>. </a:t>
            </a:r>
            <a:r>
              <a:rPr lang="en-US" dirty="0" err="1"/>
              <a:t>Poslednýkrát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doňho</a:t>
            </a:r>
            <a:r>
              <a:rPr lang="en-US" dirty="0"/>
              <a:t> </a:t>
            </a:r>
            <a:r>
              <a:rPr lang="en-US" dirty="0" err="1"/>
              <a:t>zahryznúť</a:t>
            </a:r>
            <a:r>
              <a:rPr lang="en-US" dirty="0"/>
              <a:t> </a:t>
            </a:r>
            <a:r>
              <a:rPr lang="en-US" dirty="0" err="1"/>
              <a:t>počas</a:t>
            </a:r>
            <a:r>
              <a:rPr lang="en-US" dirty="0"/>
              <a:t> </a:t>
            </a:r>
            <a:r>
              <a:rPr lang="en-US" dirty="0" err="1"/>
              <a:t>zvonenia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Štedrý</a:t>
            </a:r>
            <a:r>
              <a:rPr lang="en-US" dirty="0"/>
              <a:t> </a:t>
            </a:r>
            <a:r>
              <a:rPr lang="en-US" dirty="0" err="1"/>
              <a:t>večer</a:t>
            </a:r>
            <a:r>
              <a:rPr lang="en-US" dirty="0"/>
              <a:t> a </a:t>
            </a:r>
            <a:r>
              <a:rPr lang="en-US" dirty="0" err="1"/>
              <a:t>pozerať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prvého</a:t>
            </a:r>
            <a:r>
              <a:rPr lang="en-US" dirty="0"/>
              <a:t> </a:t>
            </a:r>
            <a:r>
              <a:rPr lang="en-US" dirty="0" err="1"/>
              <a:t>muža</a:t>
            </a:r>
            <a:r>
              <a:rPr lang="en-US" dirty="0"/>
              <a:t>.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/>
              <a:t>tohto</a:t>
            </a:r>
            <a:r>
              <a:rPr lang="en-US" dirty="0"/>
              <a:t> </a:t>
            </a:r>
            <a:r>
              <a:rPr lang="en-US" dirty="0" err="1"/>
              <a:t>chlapa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menom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budúceho</a:t>
            </a:r>
            <a:r>
              <a:rPr lang="en-US" dirty="0"/>
              <a:t> </a:t>
            </a:r>
            <a:r>
              <a:rPr lang="en-US" dirty="0" err="1"/>
              <a:t>manžela</a:t>
            </a:r>
            <a:r>
              <a:rPr lang="en-US" dirty="0" smtClean="0"/>
              <a:t>.</a:t>
            </a:r>
            <a:endParaRPr lang="sk-SK" dirty="0" smtClean="0"/>
          </a:p>
          <a:p>
            <a:pPr marL="285750" indent="-285750" algn="ctr">
              <a:buFont typeface="Wingdings" pitchFamily="2" charset="2"/>
              <a:buChar char="v"/>
            </a:pPr>
            <a:endParaRPr lang="sk-SK" dirty="0" smtClean="0"/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využívaný</a:t>
            </a:r>
            <a:r>
              <a:rPr lang="en-US" dirty="0"/>
              <a:t> </a:t>
            </a:r>
            <a:r>
              <a:rPr lang="en-US" dirty="0" err="1"/>
              <a:t>spôsob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zachoval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do </a:t>
            </a:r>
            <a:r>
              <a:rPr lang="en-US" dirty="0" err="1"/>
              <a:t>dneška</a:t>
            </a:r>
            <a:r>
              <a:rPr lang="en-US" dirty="0"/>
              <a:t>, je </a:t>
            </a:r>
            <a:r>
              <a:rPr lang="en-US" dirty="0" err="1"/>
              <a:t>príprava</a:t>
            </a:r>
            <a:r>
              <a:rPr lang="en-US" dirty="0"/>
              <a:t> </a:t>
            </a:r>
            <a:r>
              <a:rPr lang="en-US" dirty="0" err="1"/>
              <a:t>trinástich</a:t>
            </a:r>
            <a:r>
              <a:rPr lang="en-US" dirty="0"/>
              <a:t> </a:t>
            </a:r>
            <a:r>
              <a:rPr lang="en-US" dirty="0" err="1"/>
              <a:t>lístkov</a:t>
            </a:r>
            <a:r>
              <a:rPr lang="en-US" dirty="0"/>
              <a:t> s </a:t>
            </a:r>
            <a:r>
              <a:rPr lang="en-US" dirty="0" err="1"/>
              <a:t>mužskými</a:t>
            </a:r>
            <a:r>
              <a:rPr lang="en-US" dirty="0"/>
              <a:t> </a:t>
            </a:r>
            <a:r>
              <a:rPr lang="en-US" dirty="0" err="1"/>
              <a:t>menami</a:t>
            </a:r>
            <a:r>
              <a:rPr lang="en-US" dirty="0"/>
              <a:t>. Tie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pálili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do </a:t>
            </a:r>
            <a:r>
              <a:rPr lang="en-US" dirty="0" err="1"/>
              <a:t>Štedrého</a:t>
            </a:r>
            <a:r>
              <a:rPr lang="en-US" dirty="0"/>
              <a:t> </a:t>
            </a:r>
            <a:r>
              <a:rPr lang="en-US" dirty="0" err="1"/>
              <a:t>dňa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posledný</a:t>
            </a:r>
            <a:r>
              <a:rPr lang="en-US" dirty="0"/>
              <a:t> </a:t>
            </a:r>
            <a:r>
              <a:rPr lang="en-US" dirty="0" err="1"/>
              <a:t>prezradil</a:t>
            </a:r>
            <a:r>
              <a:rPr lang="en-US" dirty="0"/>
              <a:t>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/>
              <a:t>ženícha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	</a:t>
            </a:r>
            <a:endParaRPr lang="sk-SK" dirty="0" smtClean="0"/>
          </a:p>
        </p:txBody>
      </p:sp>
      <p:pic>
        <p:nvPicPr>
          <p:cNvPr id="1026" name="Picture 2" descr="Na Luciu :: Slovenské zvyky a tradíc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109" y="4293096"/>
            <a:ext cx="2787064" cy="20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chutnajte kúsok Kristíninho Jabĺčka – galéria | 3 | Hudba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28" y="1916832"/>
            <a:ext cx="3422025" cy="227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Zvyky na Luciu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07504" y="2060848"/>
            <a:ext cx="54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sk-SK" dirty="0" smtClean="0"/>
              <a:t>Najpopulárnejším prostriedkom na odhalenie bosoriek bol </a:t>
            </a:r>
            <a:r>
              <a:rPr lang="sk-SK" dirty="0" err="1" smtClean="0"/>
              <a:t>lucjný</a:t>
            </a:r>
            <a:r>
              <a:rPr lang="sk-SK" dirty="0" smtClean="0"/>
              <a:t> </a:t>
            </a:r>
            <a:r>
              <a:rPr lang="sk-SK" dirty="0"/>
              <a:t>stolček. Podľa zaručeného návodu na jeho zhotovenie, kedy bolo potrebné každý deň od Lucie po Štedrý deň niečo na ňom urobiť, mohol jeho zhotoviteľ vidieť v kostole pri polnočnej bohoslužbe sediac na ňom všetky miestne strigy. Alebo si odniesol stolček ku krížu, urobil posvätenou kriedou okolo seba kruh a strigy sa mu ukázali. </a:t>
            </a:r>
            <a:endParaRPr lang="sk-SK" dirty="0" smtClean="0"/>
          </a:p>
          <a:p>
            <a:pPr marL="285750" indent="-285750" algn="ctr">
              <a:buFont typeface="Wingdings" pitchFamily="2" charset="2"/>
              <a:buChar char="v"/>
            </a:pPr>
            <a:endParaRPr lang="sk-SK" dirty="0"/>
          </a:p>
          <a:p>
            <a:pPr marL="285750" indent="-285750" algn="ctr">
              <a:buFont typeface="Wingdings" pitchFamily="2" charset="2"/>
              <a:buChar char="v"/>
            </a:pPr>
            <a:endParaRPr lang="sk-SK" b="1" dirty="0" smtClean="0"/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sk-SK" b="1" dirty="0"/>
              <a:t>Existuje porekadlo : Robí to ako stolček od Lucie. Význam – zdĺhavá práca</a:t>
            </a:r>
            <a:r>
              <a:rPr lang="sk-SK" b="1" dirty="0" smtClean="0"/>
              <a:t>.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sk-SK" b="1" dirty="0"/>
          </a:p>
          <a:p>
            <a:pPr marL="285750" indent="-285750" algn="ctr">
              <a:buFont typeface="Wingdings" pitchFamily="2" charset="2"/>
              <a:buChar char="v"/>
            </a:pPr>
            <a:r>
              <a:rPr lang="sk-SK" b="1" dirty="0" smtClean="0"/>
              <a:t>Ján </a:t>
            </a:r>
            <a:r>
              <a:rPr lang="sk-SK" b="1" dirty="0" err="1" smtClean="0"/>
              <a:t>Botto</a:t>
            </a:r>
            <a:r>
              <a:rPr lang="sk-SK" b="1" dirty="0" smtClean="0"/>
              <a:t> sa touto poverou inšpiroval pri tvorbe balady </a:t>
            </a:r>
            <a:r>
              <a:rPr lang="sk-SK" b="1" dirty="0" err="1" smtClean="0"/>
              <a:t>Lucijný</a:t>
            </a:r>
            <a:r>
              <a:rPr lang="sk-SK" b="1" dirty="0" smtClean="0"/>
              <a:t> stolček.</a:t>
            </a:r>
            <a:r>
              <a:rPr lang="en-US" b="1" dirty="0"/>
              <a:t>	</a:t>
            </a:r>
            <a:endParaRPr lang="sk-SK" b="1" dirty="0" smtClean="0"/>
          </a:p>
        </p:txBody>
      </p:sp>
      <p:pic>
        <p:nvPicPr>
          <p:cNvPr id="2050" name="Picture 2" descr="Vidiecke stolčeky – Annie Sloan Chalk Paint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59" y="204863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32" name="Picture 8" descr="The History of Halloween: Witches &amp; Broomsti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0"/>
            <a:ext cx="10992104" cy="69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388476" y="260648"/>
            <a:ext cx="2904962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Lucijný</a:t>
            </a:r>
            <a:r>
              <a:rPr lang="sk-SK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sk-SK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stolček</a:t>
            </a:r>
          </a:p>
          <a:p>
            <a:pPr algn="ctr"/>
            <a:endParaRPr lang="sk-SK" sz="6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sk-SK" sz="40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Ján </a:t>
            </a:r>
            <a:r>
              <a:rPr lang="sk-SK" sz="4000" b="1" i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Botto</a:t>
            </a:r>
            <a:endParaRPr lang="sk-SK" sz="4000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sk-SK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3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JÁN BOTTO</a:t>
            </a:r>
            <a:br>
              <a:rPr lang="sk-SK" dirty="0" smtClean="0"/>
            </a:br>
            <a:r>
              <a:rPr lang="sk-SK" sz="1300" b="0" dirty="0">
                <a:solidFill>
                  <a:schemeClr val="bg1"/>
                </a:solidFill>
              </a:rPr>
              <a:t>(* 1829 </a:t>
            </a:r>
            <a:r>
              <a:rPr lang="sk-SK" sz="1300" b="0" i="1" u="sng" dirty="0">
                <a:solidFill>
                  <a:schemeClr val="bg1"/>
                </a:solidFill>
                <a:hlinkClick r:id="rId2" tooltip="Zobraziť na mape"/>
              </a:rPr>
              <a:t>Vyšný Skálnik</a:t>
            </a:r>
            <a:r>
              <a:rPr lang="sk-SK" sz="1300" b="0" dirty="0">
                <a:solidFill>
                  <a:schemeClr val="bg1"/>
                </a:solidFill>
              </a:rPr>
              <a:t> — † 1881 </a:t>
            </a:r>
            <a:r>
              <a:rPr lang="sk-SK" sz="1300" b="0" i="1" u="sng" dirty="0">
                <a:solidFill>
                  <a:schemeClr val="bg1"/>
                </a:solidFill>
                <a:hlinkClick r:id="rId2" tooltip="Zobraziť na mape"/>
              </a:rPr>
              <a:t>Banská Bystrica</a:t>
            </a:r>
            <a:r>
              <a:rPr lang="sk-SK" sz="1300" b="0" dirty="0">
                <a:solidFill>
                  <a:schemeClr val="bg1"/>
                </a:solidFill>
              </a:rPr>
              <a:t>)</a:t>
            </a:r>
            <a:r>
              <a:rPr lang="sk-SK" b="0" dirty="0">
                <a:solidFill>
                  <a:schemeClr val="bg1"/>
                </a:solidFill>
              </a:rPr>
              <a:t/>
            </a:r>
            <a:br>
              <a:rPr lang="sk-SK" b="0" dirty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098" name="Picture 2" descr="Súbor:Jan Botto 1880.png –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16" y="2132856"/>
            <a:ext cx="343353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6308643" y="5790694"/>
            <a:ext cx="1944216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395536" y="1988840"/>
            <a:ext cx="4176464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sk-SK" sz="2400" dirty="0"/>
              <a:t>p</a:t>
            </a:r>
            <a:r>
              <a:rPr lang="sk-SK" sz="2400" dirty="0" smtClean="0"/>
              <a:t>redstaviteľ slovenskej romantickej poézie</a:t>
            </a:r>
          </a:p>
          <a:p>
            <a:pPr algn="ctr"/>
            <a:endParaRPr lang="sk-SK" sz="2400" dirty="0" smtClean="0"/>
          </a:p>
          <a:p>
            <a:pPr marL="285750" indent="-285750" algn="ctr">
              <a:buFont typeface="Wingdings" pitchFamily="2" charset="2"/>
              <a:buChar char="v"/>
            </a:pPr>
            <a:r>
              <a:rPr lang="sk-SK" sz="2400" dirty="0" smtClean="0"/>
              <a:t>básnik štúrovskej generácie</a:t>
            </a:r>
          </a:p>
          <a:p>
            <a:pPr algn="ctr"/>
            <a:endParaRPr lang="sk-SK" sz="2400" dirty="0" smtClean="0"/>
          </a:p>
          <a:p>
            <a:pPr marL="285750" indent="-285750" algn="ctr">
              <a:buFont typeface="Wingdings" pitchFamily="2" charset="2"/>
              <a:buChar char="v"/>
            </a:pPr>
            <a:r>
              <a:rPr lang="sk-SK" sz="2400" dirty="0"/>
              <a:t>č</a:t>
            </a:r>
            <a:r>
              <a:rPr lang="sk-SK" sz="2400" dirty="0" smtClean="0"/>
              <a:t>erpal z ľudovej poézie, využíval najmä jej obraznosť, symboliku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0115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sk-SK" dirty="0" smtClean="0"/>
              <a:t>Smrť Jánošíkova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sk-SK" dirty="0" smtClean="0"/>
              <a:t>Žltá ľalia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sk-SK" dirty="0" smtClean="0"/>
              <a:t>Dva hroby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sk-SK" dirty="0" smtClean="0"/>
              <a:t>Margita a Besná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sk-SK" dirty="0" err="1" smtClean="0"/>
              <a:t>Lucijný</a:t>
            </a:r>
            <a:r>
              <a:rPr lang="sk-SK" dirty="0" smtClean="0"/>
              <a:t> stolček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sk-SK" dirty="0" smtClean="0"/>
              <a:t>Ctibor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Tvorba</a:t>
            </a:r>
            <a:endParaRPr lang="sk-SK" dirty="0"/>
          </a:p>
        </p:txBody>
      </p:sp>
      <p:pic>
        <p:nvPicPr>
          <p:cNvPr id="5122" name="Picture 2" descr="Smrť Jánošíko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2123303" cy="35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ktivity | Ján Bot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783">
            <a:off x="6983361" y="2107190"/>
            <a:ext cx="1512168" cy="21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Žltá ľalia by Ján Bot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951">
            <a:off x="6020763" y="4005063"/>
            <a:ext cx="1315644" cy="22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erezika\AppData\Local\Microsoft\Windows\INetCache\IE\JN7HC7OP\Zlatno_pero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66029"/>
            <a:ext cx="1784342" cy="16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159</TotalTime>
  <Words>769</Words>
  <Application>Microsoft Office PowerPoint</Application>
  <PresentationFormat>Prezentácia na obrazovke (4:3)</PresentationFormat>
  <Paragraphs>138</Paragraphs>
  <Slides>26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BlackTie</vt:lpstr>
      <vt:lpstr>Prezentácia programu PowerPoint</vt:lpstr>
      <vt:lpstr>Sviatok SVÄTEJ LUCIE</vt:lpstr>
      <vt:lpstr>Zvyky na Luciu</vt:lpstr>
      <vt:lpstr>Zvyky na Luciu</vt:lpstr>
      <vt:lpstr>Zvyky na Luciu</vt:lpstr>
      <vt:lpstr>Zvyky na Luciu</vt:lpstr>
      <vt:lpstr>Prezentácia programu PowerPoint</vt:lpstr>
      <vt:lpstr> JÁN BOTTO (* 1829 Vyšný Skálnik — † 1881 Banská Bystrica) </vt:lpstr>
      <vt:lpstr>Tvorba</vt:lpstr>
      <vt:lpstr>Prezentácia programu PowerPoint</vt:lpstr>
      <vt:lpstr>Prečítaj si Baladu  LUCIJNÝ STOLČEK </vt:lpstr>
      <vt:lpstr>ČÍTAJME S POROZUMENÍM</vt:lpstr>
      <vt:lpstr>Riešenie</vt:lpstr>
      <vt:lpstr>Práca s textom</vt:lpstr>
      <vt:lpstr>ZAMYSLI SA</vt:lpstr>
      <vt:lpstr>Riešenie</vt:lpstr>
      <vt:lpstr>ZAMYSLI SA</vt:lpstr>
      <vt:lpstr>Riešenie</vt:lpstr>
      <vt:lpstr>VONKAJŠIA KOMPOZÍCIA</vt:lpstr>
      <vt:lpstr>ZAMYSLI SA</vt:lpstr>
      <vt:lpstr>RIEŠENIE</vt:lpstr>
      <vt:lpstr>Básnické Prostriedky</vt:lpstr>
      <vt:lpstr>ZAMYSLI SA</vt:lpstr>
      <vt:lpstr>ZAMYSLI SA</vt:lpstr>
      <vt:lpstr>POZNÁMKY do zoŠita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Terezika</dc:creator>
  <cp:lastModifiedBy>Darinka-NB</cp:lastModifiedBy>
  <cp:revision>21</cp:revision>
  <dcterms:created xsi:type="dcterms:W3CDTF">2020-11-18T11:53:46Z</dcterms:created>
  <dcterms:modified xsi:type="dcterms:W3CDTF">2020-12-09T20:14:59Z</dcterms:modified>
</cp:coreProperties>
</file>