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5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E06C95-BB0B-4344-A59B-1A84854AD8EB}" type="datetimeFigureOut">
              <a:rPr lang="sk-SK" smtClean="0"/>
              <a:t>25. 4. 2016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19E19C-AB3B-461C-B78E-499C530D707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obrovolnictvo.sk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7200" dirty="0" smtClean="0"/>
              <a:t>Spoločné dobro</a:t>
            </a:r>
            <a:endParaRPr lang="sk-SK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8352928" cy="4392488"/>
          </a:xfrm>
        </p:spPr>
        <p:txBody>
          <a:bodyPr>
            <a:normAutofit/>
          </a:bodyPr>
          <a:lstStyle/>
          <a:p>
            <a:r>
              <a:rPr lang="sk-SK" b="1" dirty="0" smtClean="0">
                <a:latin typeface="Calibri" pitchFamily="34" charset="0"/>
              </a:rPr>
              <a:t>Spoločné dobro je dobro pre všetkých, aby sa ľudia mohli duševne a duchovne slobodne rozvíjať a tak dosiahli svoju vlastnú dokonalosť. </a:t>
            </a:r>
            <a:endParaRPr lang="sk-SK" b="1" dirty="0" smtClean="0">
              <a:latin typeface="Calibri" pitchFamily="34" charset="0"/>
            </a:endParaRPr>
          </a:p>
          <a:p>
            <a:r>
              <a:rPr lang="sk-SK" dirty="0" smtClean="0">
                <a:latin typeface="Calibri" pitchFamily="34" charset="0"/>
              </a:rPr>
              <a:t>Spoločné </a:t>
            </a:r>
            <a:r>
              <a:rPr lang="sk-SK" dirty="0" smtClean="0">
                <a:latin typeface="Calibri" pitchFamily="34" charset="0"/>
              </a:rPr>
              <a:t>dobro teda znamená, že ľudia môžu žiť v slobode, v mieri a v sociálnej istote. </a:t>
            </a:r>
            <a:endParaRPr lang="sk-SK" dirty="0" smtClean="0">
              <a:latin typeface="Calibri" pitchFamily="34" charset="0"/>
            </a:endParaRPr>
          </a:p>
          <a:p>
            <a:r>
              <a:rPr lang="sk-SK" dirty="0" smtClean="0">
                <a:latin typeface="Calibri" pitchFamily="34" charset="0"/>
              </a:rPr>
              <a:t>A</a:t>
            </a:r>
            <a:r>
              <a:rPr lang="sk-SK" dirty="0" smtClean="0">
                <a:latin typeface="Calibri" pitchFamily="34" charset="0"/>
              </a:rPr>
              <a:t> keďže žijeme ako ľudia na celom svete, tak spoločné dobro sa musí vzťahovať na celý svet a musí zohľadňovať práva a povinnosti celého ľudstva. </a:t>
            </a:r>
            <a:r>
              <a:rPr lang="sk-SK" b="1" dirty="0" smtClean="0">
                <a:latin typeface="Calibri" pitchFamily="34" charset="0"/>
              </a:rPr>
              <a:t>Tomuto hovoríme univerzálne spoločné dobro </a:t>
            </a:r>
            <a:r>
              <a:rPr lang="sk-SK" dirty="0" smtClean="0">
                <a:latin typeface="Calibri" pitchFamily="34" charset="0"/>
              </a:rPr>
              <a:t>(porov. </a:t>
            </a:r>
            <a:r>
              <a:rPr lang="sk-SK" dirty="0" err="1" smtClean="0">
                <a:latin typeface="Calibri" pitchFamily="34" charset="0"/>
              </a:rPr>
              <a:t>Youcat</a:t>
            </a:r>
            <a:r>
              <a:rPr lang="sk-SK" dirty="0" smtClean="0">
                <a:latin typeface="Calibri" pitchFamily="34" charset="0"/>
              </a:rPr>
              <a:t> 327</a:t>
            </a:r>
            <a:r>
              <a:rPr lang="sk-SK" dirty="0" smtClean="0">
                <a:latin typeface="Calibri" pitchFamily="34" charset="0"/>
              </a:rPr>
              <a:t>).</a:t>
            </a:r>
            <a:endParaRPr lang="sk-SK" dirty="0" smtClean="0">
              <a:latin typeface="Calibri" pitchFamily="34" charset="0"/>
            </a:endParaRPr>
          </a:p>
          <a:p>
            <a:endParaRPr lang="sk-SK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1187624" y="4725144"/>
            <a:ext cx="6408712" cy="1470025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7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Spoločné dobro</a:t>
            </a:r>
            <a:endParaRPr kumimoji="0" lang="sk-SK" sz="7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08912" cy="5976664"/>
          </a:xfrm>
        </p:spPr>
        <p:txBody>
          <a:bodyPr/>
          <a:lstStyle/>
          <a:p>
            <a:pPr>
              <a:buNone/>
            </a:pPr>
            <a:r>
              <a:rPr lang="sk-SK" sz="4000" b="1" dirty="0" smtClean="0">
                <a:latin typeface="Calibri" pitchFamily="34" charset="0"/>
              </a:rPr>
              <a:t>Spoločné dobro</a:t>
            </a:r>
            <a:r>
              <a:rPr lang="sk-SK" sz="3500" dirty="0" smtClean="0">
                <a:latin typeface="Calibri" pitchFamily="34" charset="0"/>
              </a:rPr>
              <a:t> je, keď</a:t>
            </a:r>
            <a:r>
              <a:rPr lang="sk-SK" sz="3500" dirty="0" smtClean="0">
                <a:latin typeface="Calibri" pitchFamily="34" charset="0"/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sk-SK" sz="3500" dirty="0" smtClean="0">
                <a:latin typeface="Calibri" pitchFamily="34" charset="0"/>
              </a:rPr>
              <a:t>každý </a:t>
            </a:r>
            <a:r>
              <a:rPr lang="sk-SK" sz="3500" dirty="0" smtClean="0">
                <a:latin typeface="Calibri" pitchFamily="34" charset="0"/>
              </a:rPr>
              <a:t>človek môže mať čo jesť a čo si </a:t>
            </a:r>
            <a:r>
              <a:rPr lang="sk-SK" sz="3500" dirty="0" smtClean="0">
                <a:latin typeface="Calibri" pitchFamily="34" charset="0"/>
              </a:rPr>
              <a:t>obliecť</a:t>
            </a:r>
          </a:p>
          <a:p>
            <a:pPr>
              <a:buFont typeface="Wingdings" pitchFamily="2" charset="2"/>
              <a:buChar char="Ø"/>
            </a:pPr>
            <a:r>
              <a:rPr lang="sk-SK" sz="3500" dirty="0" smtClean="0">
                <a:latin typeface="Calibri" pitchFamily="34" charset="0"/>
              </a:rPr>
              <a:t>každý </a:t>
            </a:r>
            <a:r>
              <a:rPr lang="sk-SK" sz="3500" dirty="0" smtClean="0">
                <a:latin typeface="Calibri" pitchFamily="34" charset="0"/>
              </a:rPr>
              <a:t>človek má možnosť sa vzdelávať a chodiť do </a:t>
            </a:r>
            <a:r>
              <a:rPr lang="sk-SK" sz="3500" dirty="0" smtClean="0">
                <a:latin typeface="Calibri" pitchFamily="34" charset="0"/>
              </a:rPr>
              <a:t>školy </a:t>
            </a:r>
          </a:p>
          <a:p>
            <a:pPr>
              <a:buFont typeface="Wingdings" pitchFamily="2" charset="2"/>
              <a:buChar char="Ø"/>
            </a:pPr>
            <a:r>
              <a:rPr lang="sk-SK" sz="3500" dirty="0" smtClean="0">
                <a:latin typeface="Calibri" pitchFamily="34" charset="0"/>
              </a:rPr>
              <a:t>každý </a:t>
            </a:r>
            <a:r>
              <a:rPr lang="sk-SK" sz="3500" dirty="0" smtClean="0">
                <a:latin typeface="Calibri" pitchFamily="34" charset="0"/>
              </a:rPr>
              <a:t>človek môže rozvíjať všetky svoje talenty a dary, ktoré mu Boh </a:t>
            </a:r>
            <a:r>
              <a:rPr lang="sk-SK" sz="3500" dirty="0" smtClean="0">
                <a:latin typeface="Calibri" pitchFamily="34" charset="0"/>
              </a:rPr>
              <a:t>dal </a:t>
            </a:r>
          </a:p>
          <a:p>
            <a:pPr>
              <a:buFont typeface="Wingdings" pitchFamily="2" charset="2"/>
              <a:buChar char="Ø"/>
            </a:pPr>
            <a:r>
              <a:rPr lang="sk-SK" sz="3500" dirty="0" smtClean="0">
                <a:latin typeface="Calibri" pitchFamily="34" charset="0"/>
              </a:rPr>
              <a:t>každý </a:t>
            </a:r>
            <a:r>
              <a:rPr lang="sk-SK" sz="3500" dirty="0" smtClean="0">
                <a:latin typeface="Calibri" pitchFamily="34" charset="0"/>
              </a:rPr>
              <a:t>človek môže slobodne myslieť a </a:t>
            </a:r>
            <a:r>
              <a:rPr lang="sk-SK" sz="3500" dirty="0" smtClean="0">
                <a:latin typeface="Calibri" pitchFamily="34" charset="0"/>
              </a:rPr>
              <a:t>veriť </a:t>
            </a:r>
          </a:p>
          <a:p>
            <a:pPr>
              <a:buFont typeface="Wingdings" pitchFamily="2" charset="2"/>
              <a:buChar char="Ø"/>
            </a:pPr>
            <a:r>
              <a:rPr lang="sk-SK" sz="3500" dirty="0" smtClean="0">
                <a:latin typeface="Calibri" pitchFamily="34" charset="0"/>
              </a:rPr>
              <a:t>každý </a:t>
            </a:r>
            <a:r>
              <a:rPr lang="sk-SK" sz="3500" dirty="0" smtClean="0">
                <a:latin typeface="Calibri" pitchFamily="34" charset="0"/>
              </a:rPr>
              <a:t>človek môže žiť v pokoji a mieri </a:t>
            </a:r>
            <a:r>
              <a:rPr lang="sk-SK" sz="2800" dirty="0" smtClean="0">
                <a:latin typeface="Calibri" pitchFamily="34" charset="0"/>
              </a:rPr>
              <a:t>(porov. KKC 1907–1912).</a:t>
            </a:r>
          </a:p>
          <a:p>
            <a:endParaRPr lang="sk-SK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496944" cy="6336704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latin typeface="Calibri" pitchFamily="34" charset="0"/>
              </a:rPr>
              <a:t>Spoločné dobro musí rozvíjať každý z nás</a:t>
            </a:r>
            <a:r>
              <a:rPr lang="sk-SK" sz="2800" dirty="0" smtClean="0">
                <a:latin typeface="Calibri" pitchFamily="34" charset="0"/>
              </a:rPr>
              <a:t/>
            </a:r>
            <a:br>
              <a:rPr lang="sk-SK" sz="2800" dirty="0" smtClean="0">
                <a:latin typeface="Calibri" pitchFamily="34" charset="0"/>
              </a:rPr>
            </a:br>
            <a:r>
              <a:rPr lang="sk-SK" sz="2800" b="1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Nemôžeme myslieť iba na seba</a:t>
            </a:r>
            <a:r>
              <a:rPr lang="sk-SK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:</a:t>
            </a:r>
            <a:r>
              <a:rPr lang="sk-SK" sz="2800" dirty="0" smtClean="0">
                <a:latin typeface="Calibri" pitchFamily="34" charset="0"/>
              </a:rPr>
              <a:t> nemôžeme povedať tak ako Kain, že mi nezáleží na mojom bratovi. </a:t>
            </a: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Spoločné dobro musí byť záležitosťou všetkých ľudí. </a:t>
            </a:r>
            <a:r>
              <a:rPr lang="sk-SK" sz="2800" dirty="0" smtClean="0">
                <a:latin typeface="Calibri" pitchFamily="34" charset="0"/>
              </a:rPr>
              <a:t>Predovšetkým spoločné dobro musí rozvíjať každé štátne usporiadanie: štát a politici majú povinnosť ochraňovať a podporovať práva a povinnosti jednotlivcov a rodiny.</a:t>
            </a:r>
            <a:br>
              <a:rPr lang="sk-SK" sz="2800" dirty="0" smtClean="0">
                <a:latin typeface="Calibri" pitchFamily="34" charset="0"/>
              </a:rPr>
            </a:br>
            <a:r>
              <a:rPr lang="sk-SK" sz="28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Ale aj my môžeme rozvíjať spoločné dobro: </a:t>
            </a:r>
            <a:r>
              <a:rPr lang="sk-SK" sz="2800" dirty="0" smtClean="0">
                <a:latin typeface="Calibri" pitchFamily="34" charset="0"/>
              </a:rPr>
              <a:t>pomáhať, aby ľudia mali čo jesť a čo si obliecť, aby deti mohli chodiť do školy, vzdelávať sa a tak rozvíjať svoje talenty, aby každý človek žil v slobode a mohol veriť v Boha, aby každý človek žil v pokoji a mieri.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352928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k-SK" dirty="0" smtClean="0"/>
          </a:p>
          <a:p>
            <a:r>
              <a:rPr lang="sk-SK" sz="3200" b="1" dirty="0" smtClean="0">
                <a:latin typeface="Calibri" pitchFamily="34" charset="0"/>
              </a:rPr>
              <a:t>Budujte na tomto svete civilizáciu lásky</a:t>
            </a:r>
            <a:r>
              <a:rPr lang="sk-SK" dirty="0" smtClean="0">
                <a:latin typeface="Calibri" pitchFamily="34" charset="0"/>
              </a:rPr>
              <a:t/>
            </a:r>
            <a:br>
              <a:rPr lang="sk-SK" dirty="0" smtClean="0">
                <a:latin typeface="Calibri" pitchFamily="34" charset="0"/>
              </a:rPr>
            </a:br>
            <a:r>
              <a:rPr lang="sk-SK" sz="3200" i="1" dirty="0" smtClean="0">
                <a:latin typeface="Calibri" pitchFamily="34" charset="0"/>
              </a:rPr>
              <a:t>„Drahá mládež, dnešným mojím želaním je, aby ste sa stali šíriteľmi pokoja na cestách spravodlivosti, slobody a lásky… Buďte teda už odteraz strojcami pokoja. Spojte svoje srdcia a sily na budovanie mieru. </a:t>
            </a:r>
            <a:endParaRPr lang="sk-SK" sz="32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sk-SK" sz="3200" i="1" dirty="0" smtClean="0">
                <a:latin typeface="Calibri" pitchFamily="34" charset="0"/>
              </a:rPr>
              <a:t>	</a:t>
            </a:r>
            <a:r>
              <a:rPr lang="sk-SK" sz="3200" i="1" dirty="0" smtClean="0">
                <a:latin typeface="Calibri" pitchFamily="34" charset="0"/>
              </a:rPr>
              <a:t>Len </a:t>
            </a:r>
            <a:r>
              <a:rPr lang="sk-SK" sz="3200" i="1" dirty="0" smtClean="0">
                <a:latin typeface="Calibri" pitchFamily="34" charset="0"/>
              </a:rPr>
              <a:t>takto, prežívajúc skúsenosť Božej lásky a snažiac sa uskutočňovať evanjeliové bratstvo, budeme na tejto zemi skutočne šťastnými budovateľmi civilizácie lásky“ </a:t>
            </a:r>
            <a:endParaRPr lang="sk-SK" sz="3200" i="1" dirty="0" smtClean="0">
              <a:latin typeface="Calibri" pitchFamily="34" charset="0"/>
            </a:endParaRPr>
          </a:p>
          <a:p>
            <a:pPr>
              <a:buNone/>
            </a:pPr>
            <a:r>
              <a:rPr lang="sk-SK" dirty="0" smtClean="0">
                <a:latin typeface="Calibri" pitchFamily="34" charset="0"/>
              </a:rPr>
              <a:t>	</a:t>
            </a:r>
            <a:r>
              <a:rPr lang="sk-SK" dirty="0" smtClean="0"/>
              <a:t>(</a:t>
            </a:r>
            <a:r>
              <a:rPr lang="sk-SK" dirty="0" smtClean="0"/>
              <a:t>pápež Ján Pavol II. na svetovom stretnutí mládeže v Buenos Aires 11.4.1987).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8219256" cy="6120680"/>
          </a:xfrm>
        </p:spPr>
        <p:txBody>
          <a:bodyPr>
            <a:normAutofit/>
          </a:bodyPr>
          <a:lstStyle/>
          <a:p>
            <a:r>
              <a:rPr lang="sk-SK" b="1" dirty="0" smtClean="0"/>
              <a:t>Skutky milosrdenstva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Sú to také skutky dobročinnej lásky, ktorými odstraňujeme alebo aspoň umenšujeme materiálnu i duchovnú biedu našich blížnych. Prejavmi milosrdenstva dosvedčujeme svoju ľudskosť a šľachetnosť. Podľa kresťanskej tradície sa uvádzajú tieto skutky milosrdenstva</a:t>
            </a:r>
            <a:r>
              <a:rPr lang="sk-SK" dirty="0" smtClean="0"/>
              <a:t>:</a:t>
            </a:r>
          </a:p>
          <a:p>
            <a:r>
              <a:rPr lang="sk-SK" b="1" dirty="0" smtClean="0"/>
              <a:t>Skutky </a:t>
            </a:r>
            <a:r>
              <a:rPr lang="sk-SK" b="1" dirty="0" smtClean="0"/>
              <a:t>telesného milosrdenstva: </a:t>
            </a:r>
            <a:r>
              <a:rPr lang="sk-SK" dirty="0" smtClean="0"/>
              <a:t>Dávať jesť hladným. Dávať piť smädným. Prichýliť pocestných. Odievať nahých. Navštevovať chorých. Poskytovať pomoc väzňom. Pochovávať mŕtvych</a:t>
            </a:r>
            <a:r>
              <a:rPr lang="sk-SK" dirty="0" smtClean="0"/>
              <a:t>.</a:t>
            </a:r>
          </a:p>
          <a:p>
            <a:r>
              <a:rPr lang="sk-SK" b="1" dirty="0" smtClean="0"/>
              <a:t>Skutky </a:t>
            </a:r>
            <a:r>
              <a:rPr lang="sk-SK" b="1" dirty="0" smtClean="0"/>
              <a:t>duchovného milosrdenstva: </a:t>
            </a:r>
            <a:r>
              <a:rPr lang="sk-SK" dirty="0" smtClean="0"/>
              <a:t>Napomínať hriešnikov. Poúčať nevedomých. Dobre radiť pochybujúcim. Tešiť zarmútených. Trpezlivo znášať krivdu. Odpúšťať ubližujúcim. Modliť sa za živých a mŕtvych.</a:t>
            </a:r>
          </a:p>
          <a:p>
            <a:pPr>
              <a:buNone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6120680"/>
          </a:xfrm>
        </p:spPr>
        <p:txBody>
          <a:bodyPr>
            <a:normAutofit fontScale="70000" lnSpcReduction="20000"/>
          </a:bodyPr>
          <a:lstStyle/>
          <a:p>
            <a:r>
              <a:rPr lang="sk-SK" sz="2800" b="1" dirty="0" smtClean="0">
                <a:latin typeface="Calibri" pitchFamily="34" charset="0"/>
              </a:rPr>
              <a:t>Budovať spoločné dobro: napr. byť dobrovoľníkom</a:t>
            </a:r>
            <a:r>
              <a:rPr lang="sk-SK" sz="2800" dirty="0" smtClean="0">
                <a:latin typeface="Calibri" pitchFamily="34" charset="0"/>
              </a:rPr>
              <a:t/>
            </a:r>
            <a:br>
              <a:rPr lang="sk-SK" sz="2800" dirty="0" smtClean="0">
                <a:latin typeface="Calibri" pitchFamily="34" charset="0"/>
              </a:rPr>
            </a:br>
            <a:r>
              <a:rPr lang="sk-SK" sz="2800" dirty="0" smtClean="0">
                <a:latin typeface="Calibri" pitchFamily="34" charset="0"/>
              </a:rPr>
              <a:t>Ako budovať a rozvíjať spoločné dobro? Jedna možnosť je stať sa dobrovoľníkom.</a:t>
            </a:r>
            <a:br>
              <a:rPr lang="sk-SK" sz="2800" dirty="0" smtClean="0">
                <a:latin typeface="Calibri" pitchFamily="34" charset="0"/>
              </a:rPr>
            </a:br>
            <a:r>
              <a:rPr lang="sk-SK" sz="2800" b="1" dirty="0" smtClean="0">
                <a:latin typeface="Calibri" pitchFamily="34" charset="0"/>
              </a:rPr>
              <a:t>Dobrovoľníctvo je neplatená, uvedomelá činnosť, ktorá je vykonávaná z vlastnej vôle a v prospech druhých alebo vo verejný prospech mimo členov rodiny a domácnosti dobrovoľníka.</a:t>
            </a:r>
            <a:r>
              <a:rPr lang="sk-SK" sz="2800" dirty="0" smtClean="0">
                <a:latin typeface="Calibri" pitchFamily="34" charset="0"/>
              </a:rPr>
              <a:t/>
            </a:r>
            <a:br>
              <a:rPr lang="sk-SK" sz="2800" dirty="0" smtClean="0">
                <a:latin typeface="Calibri" pitchFamily="34" charset="0"/>
              </a:rPr>
            </a:br>
            <a:r>
              <a:rPr lang="sk-SK" sz="2800" dirty="0" smtClean="0">
                <a:latin typeface="Calibri" pitchFamily="34" charset="0"/>
              </a:rPr>
              <a:t>Snáď najbežnejšia otázka mladého človeka pri ponuke na niečom sa podieľať znie: „Čo budem z toho mať?“ Dobrovoľníctvo ti na prvý pohľad neponúka hmotný zisk alebo peniaze, na strane druhej ti však môže dať to, čo sa kúpiť nedá! Tu máš výhody, ktoré dobrovoľníctvo ponúka:</a:t>
            </a:r>
            <a:br>
              <a:rPr lang="sk-SK" sz="2800" dirty="0" smtClean="0">
                <a:latin typeface="Calibri" pitchFamily="34" charset="0"/>
              </a:rPr>
            </a:br>
            <a:r>
              <a:rPr lang="sk-SK" sz="2800" dirty="0" smtClean="0">
                <a:latin typeface="Calibri" pitchFamily="34" charset="0"/>
              </a:rPr>
              <a:t>• </a:t>
            </a:r>
            <a:r>
              <a:rPr lang="sk-SK" sz="2800" i="1" dirty="0" smtClean="0">
                <a:latin typeface="Calibri" pitchFamily="34" charset="0"/>
              </a:rPr>
              <a:t>poskytuje priestor pre sebarealizáciu v tom, čo ťa baví,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môžeš efektívne nakladať so svojim voľným časom,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môžeš zmeniť kúsok sveta,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získaš pocit sebanaplnenia, užitočnosti, potrebnosti a zmysluplnosti z vykonanej práce,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dokážeš zvládnuť veci, o ktorých si predtým pochyboval,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nadobudneš vyššie sebavedomie či vlastné </a:t>
            </a:r>
            <a:r>
              <a:rPr lang="sk-SK" sz="2800" i="1" dirty="0" err="1" smtClean="0">
                <a:latin typeface="Calibri" pitchFamily="34" charset="0"/>
              </a:rPr>
              <a:t>sebahodnotenie</a:t>
            </a:r>
            <a:r>
              <a:rPr lang="sk-SK" sz="2800" i="1" dirty="0" smtClean="0">
                <a:latin typeface="Calibri" pitchFamily="34" charset="0"/>
              </a:rPr>
              <a:t>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umožní ti pracovať v tíme a získať nových priateľov,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získaš nové vedomosti, skúsenosti a zručnosti,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môžeš sa zdokonaliť v cudzích jazykoch,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• cez dobrovoľníctvo sa môžeš dostať k zamestnaniu, ktoré ťa bude baviť.</a:t>
            </a:r>
            <a:br>
              <a:rPr lang="sk-SK" sz="2800" i="1" dirty="0" smtClean="0">
                <a:latin typeface="Calibri" pitchFamily="34" charset="0"/>
              </a:rPr>
            </a:br>
            <a:r>
              <a:rPr lang="sk-SK" sz="2800" i="1" dirty="0" smtClean="0">
                <a:latin typeface="Calibri" pitchFamily="34" charset="0"/>
              </a:rPr>
              <a:t>Niektoré dobrovoľnícke organizácie možno aj poznáš: </a:t>
            </a:r>
            <a:r>
              <a:rPr lang="sk-SK" sz="2800" i="1" dirty="0" err="1" smtClean="0">
                <a:latin typeface="Calibri" pitchFamily="34" charset="0"/>
              </a:rPr>
              <a:t>Domka</a:t>
            </a:r>
            <a:r>
              <a:rPr lang="sk-SK" sz="2800" i="1" dirty="0" smtClean="0">
                <a:latin typeface="Calibri" pitchFamily="34" charset="0"/>
              </a:rPr>
              <a:t>, Laura, </a:t>
            </a:r>
            <a:r>
              <a:rPr lang="sk-SK" sz="2800" i="1" dirty="0" err="1" smtClean="0">
                <a:latin typeface="Calibri" pitchFamily="34" charset="0"/>
              </a:rPr>
              <a:t>eRko</a:t>
            </a:r>
            <a:r>
              <a:rPr lang="sk-SK" sz="2800" i="1" dirty="0" smtClean="0">
                <a:latin typeface="Calibri" pitchFamily="34" charset="0"/>
              </a:rPr>
              <a:t>, skauti, Katolícka charita… Byť dobrovoľníkom sa oplatí. Kým nezažiješ, nevieš, aké to je. Viac na </a:t>
            </a:r>
            <a:r>
              <a:rPr lang="sk-SK" sz="2800" i="1" u="sng" dirty="0" smtClean="0">
                <a:latin typeface="Calibri" pitchFamily="34" charset="0"/>
                <a:hlinkClick r:id="rId2"/>
              </a:rPr>
              <a:t>http://dobrovolnictvo.sk</a:t>
            </a:r>
            <a:r>
              <a:rPr lang="sk-SK" sz="2800" i="1" dirty="0" smtClean="0">
                <a:latin typeface="Calibri" pitchFamily="34" charset="0"/>
              </a:rPr>
              <a:t>!</a:t>
            </a:r>
            <a:endParaRPr lang="sk-SK" sz="2800" i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31</TotalTime>
  <Words>111</Words>
  <Application>Microsoft Office PowerPoint</Application>
  <PresentationFormat>Prezentácia na obrazovke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Majetok</vt:lpstr>
      <vt:lpstr>Spoločné dobro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Spoločné dobro</dc:title>
  <dc:creator>Dell_Vostro</dc:creator>
  <cp:lastModifiedBy>Dell_Vostro</cp:lastModifiedBy>
  <cp:revision>4</cp:revision>
  <dcterms:created xsi:type="dcterms:W3CDTF">2016-04-25T19:44:03Z</dcterms:created>
  <dcterms:modified xsi:type="dcterms:W3CDTF">2016-04-25T20:15:25Z</dcterms:modified>
</cp:coreProperties>
</file>