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698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17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652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209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430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081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571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851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50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9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758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350A-3763-4AC4-A654-9A857F0C6601}" type="datetimeFigureOut">
              <a:rPr lang="sk-SK" smtClean="0"/>
              <a:t>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5C01-F2A2-44F3-B6D8-94307E8AFE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689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46226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chemeClr val="bg1"/>
                </a:solidFill>
              </a:rPr>
              <a:t>Vojtech Mihálik</a:t>
            </a:r>
            <a:br>
              <a:rPr lang="sk-SK" b="1" dirty="0" smtClean="0">
                <a:solidFill>
                  <a:schemeClr val="bg1"/>
                </a:solidFill>
              </a:rPr>
            </a:br>
            <a:r>
              <a:rPr lang="sk-SK" sz="2700" b="1" dirty="0" smtClean="0">
                <a:solidFill>
                  <a:schemeClr val="bg1"/>
                </a:solidFill>
              </a:rPr>
              <a:t>1926 – Dolná Streda</a:t>
            </a:r>
            <a:br>
              <a:rPr lang="sk-SK" sz="2700" b="1" dirty="0" smtClean="0">
                <a:solidFill>
                  <a:schemeClr val="bg1"/>
                </a:solidFill>
              </a:rPr>
            </a:br>
            <a:r>
              <a:rPr lang="sk-SK" sz="2700" b="1" dirty="0" smtClean="0">
                <a:solidFill>
                  <a:schemeClr val="bg1"/>
                </a:solidFill>
              </a:rPr>
              <a:t>2001 - Bratislava</a:t>
            </a:r>
            <a:endParaRPr lang="sk-SK" sz="27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4264273"/>
            <a:ext cx="3200400" cy="1752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básnik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prekladateľ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publicista</a:t>
            </a:r>
            <a:endParaRPr lang="sk-SK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2382714" cy="3007965"/>
          </a:xfrm>
          <a:prstGeom prst="rect">
            <a:avLst/>
          </a:prstGeom>
          <a:noFill/>
          <a:ln w="101600" cmpd="dbl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13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 diela</a:t>
            </a:r>
            <a:endParaRPr lang="sk-SK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07904" y="620688"/>
            <a:ext cx="4978896" cy="5505475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debutoval zbierkou Anjeli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Plebejská košeľa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Spievajúce srdce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Ozbrojená láska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Neumriem na slame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Archimedove kruhy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Vzbúrený </a:t>
            </a:r>
            <a:r>
              <a:rPr lang="sk-SK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J</a:t>
            </a:r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ób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Tŕpky ...</a:t>
            </a:r>
          </a:p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výbery z jeho tvorby vyšli vo vyše dvadsiatich knihách, niektoré vo viacerých reedíciách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75961"/>
            <a:ext cx="1728192" cy="2246650"/>
          </a:xfrm>
          <a:prstGeom prst="rect">
            <a:avLst/>
          </a:prstGeom>
          <a:noFill/>
          <a:ln w="101600" cmpd="dbl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84984"/>
            <a:ext cx="1857375" cy="2857500"/>
          </a:xfrm>
          <a:prstGeom prst="rect">
            <a:avLst/>
          </a:prstGeom>
          <a:noFill/>
          <a:ln w="101600" cmpd="thickThin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40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Preklady</a:t>
            </a:r>
            <a:endParaRPr lang="sk-SK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prekladateľskou tvorbou sa zaradil medzi významných slovenských prekladateľov</a:t>
            </a:r>
          </a:p>
          <a:p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prekladal z antickej, gréckej a rímskej literatúry</a:t>
            </a:r>
          </a:p>
          <a:p>
            <a:pPr lvl="1"/>
            <a:r>
              <a:rPr lang="sk-SK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Sofokles</a:t>
            </a:r>
            <a:endParaRPr lang="sk-SK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sk-SK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Aristofanes</a:t>
            </a:r>
            <a:endParaRPr lang="sk-SK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sk-SK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Ovídius</a:t>
            </a:r>
          </a:p>
          <a:p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 poľskej klasickej i novodobej poézie</a:t>
            </a:r>
          </a:p>
          <a:p>
            <a:r>
              <a:rPr lang="sk-SK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talianskej, francúzskej a americkej literatúry</a:t>
            </a:r>
            <a:endParaRPr lang="sk-SK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41028"/>
            <a:ext cx="2281373" cy="3816424"/>
          </a:xfrm>
          <a:prstGeom prst="rect">
            <a:avLst/>
          </a:prstGeom>
          <a:noFill/>
          <a:ln w="101600" cmpd="dbl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09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417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sk-SK" b="1" cap="none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Starý album</a:t>
            </a:r>
            <a:endParaRPr lang="cs-CZ" b="1" cap="none" dirty="0" smtClean="0">
              <a:solidFill>
                <a:schemeClr val="accent6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980728"/>
            <a:ext cx="8443664" cy="561662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sk-SK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Literárny druh</a:t>
            </a:r>
            <a:r>
              <a:rPr lang="sk-SK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: </a:t>
            </a:r>
          </a:p>
          <a:p>
            <a:pPr lvl="1">
              <a:buFont typeface="Courier New" pitchFamily="49" charset="0"/>
              <a:buChar char="o"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ľúbostná lyrika</a:t>
            </a:r>
            <a:endParaRPr lang="sk-SK" sz="2000" dirty="0" smtClean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  <a:p>
            <a:pPr>
              <a:buFont typeface="Courier New" pitchFamily="49" charset="0"/>
              <a:buChar char="o"/>
            </a:pPr>
            <a:r>
              <a:rPr lang="sk-SK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Literárny žáner: </a:t>
            </a:r>
          </a:p>
          <a:p>
            <a:pPr lvl="1">
              <a:buFont typeface="Courier New" pitchFamily="49" charset="0"/>
              <a:buChar char="o"/>
            </a:pPr>
            <a:r>
              <a:rPr lang="sk-SK" sz="20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lyrická báseň</a:t>
            </a:r>
          </a:p>
          <a:p>
            <a:pPr>
              <a:buFont typeface="Courier New" pitchFamily="49" charset="0"/>
              <a:buChar char="o"/>
            </a:pPr>
            <a:r>
              <a:rPr lang="sk-SK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Literárna forma: </a:t>
            </a:r>
          </a:p>
          <a:p>
            <a:pPr lvl="1">
              <a:buFont typeface="Courier New" pitchFamily="49" charset="0"/>
              <a:buChar char="o"/>
            </a:pPr>
            <a:r>
              <a:rPr lang="sk-SK" sz="20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poézia</a:t>
            </a:r>
          </a:p>
          <a:p>
            <a:pPr>
              <a:buFont typeface="Courier New" pitchFamily="49" charset="0"/>
              <a:buChar char="o"/>
            </a:pPr>
            <a:r>
              <a:rPr lang="sk-SK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Téma: </a:t>
            </a:r>
          </a:p>
          <a:p>
            <a:pPr lvl="1">
              <a:buFont typeface="Courier New" pitchFamily="49" charset="0"/>
              <a:buChar char="o"/>
            </a:pPr>
            <a:r>
              <a:rPr lang="sk-SK" sz="20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rozhovor vnuka a starého otca o živote a o láske</a:t>
            </a:r>
            <a:endParaRPr lang="sk-SK" sz="2000" dirty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  <a:p>
            <a:pPr>
              <a:buFont typeface="Courier New" pitchFamily="49" charset="0"/>
              <a:buChar char="o"/>
            </a:pPr>
            <a:r>
              <a:rPr lang="sk-SK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Idea: </a:t>
            </a:r>
          </a:p>
          <a:p>
            <a:pPr lvl="1">
              <a:buFont typeface="Courier New" pitchFamily="49" charset="0"/>
              <a:buChar char="o"/>
            </a:pP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</a:rPr>
              <a:t>autor jemným a citlivým spôsobom zachytáva prostý okamih ľudského života – starý otec si prezerá album  starých fotografií so svojím vnukom</a:t>
            </a:r>
          </a:p>
          <a:p>
            <a:pPr lvl="1">
              <a:buFont typeface="Courier New" pitchFamily="49" charset="0"/>
              <a:buChar char="o"/>
            </a:pPr>
            <a:r>
              <a:rPr lang="sk-SK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</a:rPr>
              <a:t>formou jednoduchého rozhovoru odkrýva hlboké stopy spomienok v ľudskom srdci, ktoré v ňom zanecháva láska</a:t>
            </a:r>
            <a:endParaRPr lang="sk-SK" sz="2000" dirty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q"/>
            </a:pPr>
            <a:endParaRPr lang="cs-CZ" sz="2400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08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sk-SK" b="1" cap="none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Umelecké jazykové prostriedky</a:t>
            </a:r>
            <a:endParaRPr lang="cs-CZ" b="1" cap="none" dirty="0" smtClean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96975"/>
            <a:ext cx="8371656" cy="53276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Metafora</a:t>
            </a:r>
            <a:r>
              <a:rPr lang="sk-SK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: 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... (stará mať) už na </a:t>
            </a:r>
            <a:r>
              <a:rPr lang="sk-SK" sz="2400" dirty="0" err="1" smtClean="0">
                <a:solidFill>
                  <a:schemeClr val="bg1"/>
                </a:solidFill>
                <a:latin typeface="Arial" charset="0"/>
              </a:rPr>
              <a:t>cmiteri</a:t>
            </a: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 býva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... má oči živé od lásky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Metonymia: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... žili tieto staré obrázky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... boli tu len na návšteve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(... si ľúbil ...) tú, čo skrývaš v stole</a:t>
            </a:r>
            <a:endParaRPr lang="sk-SK" sz="2400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Epiteton: 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staré obrázky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staré bôle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ťažká odpoveď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Zdrobnenina:</a:t>
            </a:r>
            <a:endParaRPr lang="sk-SK" sz="2400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deduško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sk-SK" sz="2400" dirty="0" smtClean="0">
                <a:solidFill>
                  <a:schemeClr val="bg1"/>
                </a:solidFill>
                <a:latin typeface="Arial" charset="0"/>
              </a:rPr>
              <a:t>obrázky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3707904" y="5301208"/>
            <a:ext cx="4824536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01600" cmpd="tri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tx2">
                    <a:lumMod val="75000"/>
                  </a:schemeClr>
                </a:solidFill>
              </a:rPr>
              <a:t>oslovenia deduško, huncút poukazujú na blízky a citlivý vzťah medzi starým otcom a vnukom</a:t>
            </a:r>
            <a:endParaRPr lang="sk-SK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37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uiExpand="1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124743"/>
            <a:ext cx="8147248" cy="5001419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sk-SK" sz="3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dialóg medzi starým otcom a vnukom</a:t>
            </a:r>
          </a:p>
          <a:p>
            <a:pPr eaLnBrk="1" hangingPunct="1">
              <a:defRPr/>
            </a:pPr>
            <a:r>
              <a:rPr lang="sk-SK" sz="3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strofa:</a:t>
            </a:r>
          </a:p>
          <a:p>
            <a:pPr lvl="1" eaLnBrk="1" hangingPunct="1">
              <a:defRPr/>
            </a:pPr>
            <a:r>
              <a:rPr lang="sk-SK" sz="3100" dirty="0" smtClean="0">
                <a:solidFill>
                  <a:schemeClr val="bg1"/>
                </a:solidFill>
              </a:rPr>
              <a:t>báseň nie je členená na strofy</a:t>
            </a:r>
          </a:p>
          <a:p>
            <a:pPr lvl="1" eaLnBrk="1" hangingPunct="1">
              <a:defRPr/>
            </a:pPr>
            <a:r>
              <a:rPr lang="sk-SK" sz="3100" dirty="0" smtClean="0">
                <a:solidFill>
                  <a:schemeClr val="bg1"/>
                </a:solidFill>
              </a:rPr>
              <a:t>básnik nedodržiava pravidelný rým ani rytmus</a:t>
            </a:r>
          </a:p>
          <a:p>
            <a:pPr>
              <a:defRPr/>
            </a:pPr>
            <a:r>
              <a:rPr lang="sk-SK" sz="3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verš</a:t>
            </a:r>
          </a:p>
          <a:p>
            <a:pPr lvl="1">
              <a:defRPr/>
            </a:pPr>
            <a:r>
              <a:rPr lang="sk-SK" sz="3100" dirty="0">
                <a:solidFill>
                  <a:schemeClr val="bg1"/>
                </a:solidFill>
              </a:rPr>
              <a:t>dĺžka veršov je rôzna</a:t>
            </a:r>
          </a:p>
          <a:p>
            <a:pPr lvl="1">
              <a:defRPr/>
            </a:pPr>
            <a:r>
              <a:rPr lang="sk-SK" sz="3100" dirty="0">
                <a:solidFill>
                  <a:schemeClr val="bg1"/>
                </a:solidFill>
              </a:rPr>
              <a:t>každý verš je samostatná výpoveď ( ucelená myšlienka - veta)</a:t>
            </a:r>
          </a:p>
          <a:p>
            <a:pPr lvl="1">
              <a:defRPr/>
            </a:pPr>
            <a:r>
              <a:rPr lang="sk-SK" sz="3100" dirty="0">
                <a:solidFill>
                  <a:schemeClr val="bg1"/>
                </a:solidFill>
              </a:rPr>
              <a:t>autor používa rôzne druhy viet podľa postoja hovoriaceho – oznamovacie, opytovacie, zvolacie</a:t>
            </a:r>
          </a:p>
          <a:p>
            <a:pPr>
              <a:defRPr/>
            </a:pPr>
            <a:r>
              <a:rPr lang="sk-SK" sz="3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rým</a:t>
            </a:r>
          </a:p>
          <a:p>
            <a:pPr lvl="1">
              <a:defRPr/>
            </a:pPr>
            <a:r>
              <a:rPr lang="sk-SK" sz="3100" dirty="0">
                <a:solidFill>
                  <a:schemeClr val="bg1"/>
                </a:solidFill>
              </a:rPr>
              <a:t>nie je pravidelný </a:t>
            </a:r>
          </a:p>
          <a:p>
            <a:pPr marL="457200" lvl="1" indent="0">
              <a:buNone/>
              <a:defRPr/>
            </a:pPr>
            <a:endParaRPr lang="sk-SK" sz="2400" dirty="0" smtClean="0"/>
          </a:p>
          <a:p>
            <a:pPr>
              <a:defRPr/>
            </a:pPr>
            <a:r>
              <a:rPr lang="sk-SK" sz="3900" b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Báseň nemá </a:t>
            </a:r>
            <a:r>
              <a:rPr lang="sk-SK" sz="3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pravidelný rým a rytmus, </a:t>
            </a:r>
            <a:r>
              <a:rPr lang="sk-SK" sz="3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básnik používa voľný verš</a:t>
            </a:r>
            <a:endParaRPr lang="sk-SK" sz="3900" b="1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264" cy="936104"/>
          </a:xfrm>
        </p:spPr>
        <p:txBody>
          <a:bodyPr>
            <a:noAutofit/>
          </a:bodyPr>
          <a:lstStyle/>
          <a:p>
            <a:pPr algn="l"/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Forma básne</a:t>
            </a:r>
          </a:p>
        </p:txBody>
      </p:sp>
    </p:spTree>
    <p:extLst>
      <p:ext uri="{BB962C8B-B14F-4D97-AF65-F5344CB8AC3E}">
        <p14:creationId xmlns:p14="http://schemas.microsoft.com/office/powerpoint/2010/main" val="20281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Nájdeme podobnosť?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95536" y="1309812"/>
            <a:ext cx="3963516" cy="3528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... A </a:t>
            </a:r>
            <a:r>
              <a:rPr lang="sk-SK" sz="2000" b="1" dirty="0">
                <a:solidFill>
                  <a:schemeClr val="bg1"/>
                </a:solidFill>
              </a:rPr>
              <a:t>ozaj žili tieto staré obrázky?</a:t>
            </a:r>
          </a:p>
          <a:p>
            <a:pPr marL="0" indent="0" algn="ctr">
              <a:buNone/>
            </a:pPr>
            <a:r>
              <a:rPr lang="sk-SK" sz="2000" b="1" dirty="0">
                <a:solidFill>
                  <a:schemeClr val="bg1"/>
                </a:solidFill>
              </a:rPr>
              <a:t>Žili, no boli tu len na návšteve</a:t>
            </a:r>
            <a:r>
              <a:rPr lang="sk-SK" sz="2400" b="1" dirty="0" smtClean="0">
                <a:solidFill>
                  <a:schemeClr val="bg1"/>
                </a:solidFill>
              </a:rPr>
              <a:t>...</a:t>
            </a:r>
          </a:p>
          <a:p>
            <a:pPr marL="0" indent="0" algn="ctr">
              <a:buNone/>
            </a:pPr>
            <a:r>
              <a:rPr lang="sk-SK" sz="2000" b="1" dirty="0">
                <a:solidFill>
                  <a:schemeClr val="bg1"/>
                </a:solidFill>
              </a:rPr>
              <a:t>Viem, ktorú z nich si ľúbil, </a:t>
            </a:r>
            <a:endParaRPr lang="sk-SK" sz="2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aj </a:t>
            </a:r>
            <a:r>
              <a:rPr lang="sk-SK" sz="2000" b="1" dirty="0">
                <a:solidFill>
                  <a:schemeClr val="bg1"/>
                </a:solidFill>
              </a:rPr>
              <a:t>ti poviem hneď.</a:t>
            </a:r>
          </a:p>
          <a:p>
            <a:pPr marL="0" indent="0" algn="ctr">
              <a:buNone/>
            </a:pPr>
            <a:r>
              <a:rPr lang="sk-SK" sz="2000" b="1" dirty="0">
                <a:solidFill>
                  <a:schemeClr val="bg1"/>
                </a:solidFill>
              </a:rPr>
              <a:t>Ktorú, </a:t>
            </a:r>
            <a:r>
              <a:rPr lang="sk-SK" sz="2000" b="1" dirty="0" smtClean="0">
                <a:solidFill>
                  <a:schemeClr val="bg1"/>
                </a:solidFill>
              </a:rPr>
              <a:t>ty </a:t>
            </a:r>
            <a:r>
              <a:rPr lang="sk-SK" sz="2000" b="1" dirty="0">
                <a:solidFill>
                  <a:schemeClr val="bg1"/>
                </a:solidFill>
              </a:rPr>
              <a:t>huncút?</a:t>
            </a:r>
          </a:p>
          <a:p>
            <a:pPr marL="0" indent="0" algn="ctr">
              <a:buNone/>
            </a:pPr>
            <a:r>
              <a:rPr lang="sk-SK" sz="2000" b="1" dirty="0">
                <a:solidFill>
                  <a:schemeClr val="bg1"/>
                </a:solidFill>
              </a:rPr>
              <a:t>Tú, čo skrývaš v stole.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788024" y="1268760"/>
            <a:ext cx="3749588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... padajú hviezdy, aj my padneme,</a:t>
            </a: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vädnú tie kvety, aj my zvädneme</a:t>
            </a: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a klenoty hruda kryje:</a:t>
            </a: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Ale tie hviezdy </a:t>
            </a:r>
            <a:r>
              <a:rPr lang="sk-SK" sz="2000" b="1" dirty="0" err="1" smtClean="0">
                <a:solidFill>
                  <a:schemeClr val="bg1"/>
                </a:solidFill>
              </a:rPr>
              <a:t>predsi</a:t>
            </a:r>
            <a:r>
              <a:rPr lang="sk-SK" sz="2000" b="1" dirty="0" smtClean="0">
                <a:solidFill>
                  <a:schemeClr val="bg1"/>
                </a:solidFill>
              </a:rPr>
              <a:t> svietili,</a:t>
            </a: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a pekný život tie kvety žili,</a:t>
            </a: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a diamant v hrude nezhnije!</a:t>
            </a:r>
            <a:endParaRPr lang="sk-SK" sz="2000" b="1" dirty="0">
              <a:solidFill>
                <a:schemeClr val="bg1"/>
              </a:solidFill>
            </a:endParaRPr>
          </a:p>
        </p:txBody>
      </p:sp>
      <p:sp>
        <p:nvSpPr>
          <p:cNvPr id="8" name="Vývojový diagram: dokument 7"/>
          <p:cNvSpPr/>
          <p:nvPr/>
        </p:nvSpPr>
        <p:spPr>
          <a:xfrm>
            <a:off x="251520" y="4221088"/>
            <a:ext cx="8568952" cy="2448272"/>
          </a:xfrm>
          <a:prstGeom prst="flowChartDocument">
            <a:avLst/>
          </a:prstGeom>
          <a:gradFill>
            <a:gsLst>
              <a:gs pos="0">
                <a:srgbClr val="FBEAC7">
                  <a:alpha val="40000"/>
                  <a:lumMod val="35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1"/>
          </a:gradFill>
          <a:ln w="76200" cmpd="dbl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i="1" dirty="0" smtClean="0">
                <a:solidFill>
                  <a:schemeClr val="tx1"/>
                </a:solidFill>
              </a:rPr>
              <a:t>Hoci je život človeka na tomto svete obmedzený časom, každý hlboký a úprimný vzťah, bez ohľadu na to, ako dlho trval, nosíme v sebe a chránime ho ako vzácne bohatstvo </a:t>
            </a:r>
          </a:p>
          <a:p>
            <a:pPr algn="ctr"/>
            <a:r>
              <a:rPr lang="sk-SK" sz="2400" b="1" i="1" dirty="0" smtClean="0">
                <a:solidFill>
                  <a:schemeClr val="tx1"/>
                </a:solidFill>
              </a:rPr>
              <a:t>počas celej doby „nášho putovania“  na tejto zemi.</a:t>
            </a:r>
            <a:endParaRPr lang="sk-SK" sz="2400" b="1" i="1" dirty="0">
              <a:solidFill>
                <a:schemeClr val="tx1"/>
              </a:solidFill>
            </a:endParaRPr>
          </a:p>
        </p:txBody>
      </p:sp>
      <p:sp>
        <p:nvSpPr>
          <p:cNvPr id="9" name="4-cípa hviezda 8"/>
          <p:cNvSpPr/>
          <p:nvPr/>
        </p:nvSpPr>
        <p:spPr>
          <a:xfrm rot="19888324">
            <a:off x="4307395" y="2286285"/>
            <a:ext cx="457200" cy="457200"/>
          </a:xfrm>
          <a:prstGeom prst="star4">
            <a:avLst/>
          </a:prstGeom>
          <a:gradFill>
            <a:gsLst>
              <a:gs pos="0">
                <a:srgbClr val="FBEAC7">
                  <a:alpha val="40000"/>
                  <a:lumMod val="35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1"/>
          </a:gradFill>
          <a:ln w="76200" cmpd="dbl">
            <a:solidFill>
              <a:srgbClr val="F79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186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uiExpand="1" build="p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1916832"/>
            <a:ext cx="5554960" cy="1143000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Ďakujem za pozornosť.</a:t>
            </a: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55976" y="3717032"/>
            <a:ext cx="4330824" cy="2409131"/>
          </a:xfrm>
        </p:spPr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bg1"/>
                </a:solidFill>
              </a:rPr>
              <a:t>Spracovala: Mgr. Anna Kobzová</a:t>
            </a:r>
          </a:p>
          <a:p>
            <a:r>
              <a:rPr lang="sk-SK" sz="2000" dirty="0" smtClean="0">
                <a:solidFill>
                  <a:schemeClr val="bg1"/>
                </a:solidFill>
              </a:rPr>
              <a:t>Zdroje:</a:t>
            </a:r>
          </a:p>
          <a:p>
            <a:r>
              <a:rPr lang="sk-SK" sz="2000" dirty="0" smtClean="0">
                <a:solidFill>
                  <a:schemeClr val="bg1"/>
                </a:solidFill>
              </a:rPr>
              <a:t>Literárna výchova pre 8. ročník ZŠ</a:t>
            </a:r>
          </a:p>
          <a:p>
            <a:r>
              <a:rPr lang="sk-SK" sz="2000" dirty="0" smtClean="0">
                <a:solidFill>
                  <a:schemeClr val="bg1"/>
                </a:solidFill>
              </a:rPr>
              <a:t>Internet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424</Words>
  <Application>Microsoft Office PowerPoint</Application>
  <PresentationFormat>Prezentácia na obrazovke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Vojtech Mihálik 1926 – Dolná Streda 2001 - Bratislava</vt:lpstr>
      <vt:lpstr>Z diela</vt:lpstr>
      <vt:lpstr>Preklady</vt:lpstr>
      <vt:lpstr>Starý album</vt:lpstr>
      <vt:lpstr>Umelecké jazykové prostriedky</vt:lpstr>
      <vt:lpstr>Forma básne</vt:lpstr>
      <vt:lpstr>Nájdeme podobnosť?</vt:lpstr>
      <vt:lpstr>Ďakujem za pozornosť.</vt:lpstr>
    </vt:vector>
  </TitlesOfParts>
  <Company>Lesy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Vojtech Mihálik 1926 – Dolná Streda 2001 - Bratislava</dc:title>
  <dc:creator> </dc:creator>
  <cp:lastModifiedBy> </cp:lastModifiedBy>
  <cp:revision>13</cp:revision>
  <dcterms:created xsi:type="dcterms:W3CDTF">2011-11-06T17:27:03Z</dcterms:created>
  <dcterms:modified xsi:type="dcterms:W3CDTF">2011-11-07T17:51:43Z</dcterms:modified>
</cp:coreProperties>
</file>