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77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A085-680C-4BB6-A749-BA98A8BBD18B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65FA-00A0-4BF2-BC98-08463573008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D65FA-00A0-4BF2-BC98-08463573008C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5BB3-D897-44B7-9C99-337F7E1917A9}" type="datetimeFigureOut">
              <a:rPr lang="sk-SK" smtClean="0"/>
              <a:t>23. 1. 2013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DC64-1476-4ADE-9670-05B656DAC01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Bookman Old Style" pitchFamily="18" charset="0"/>
              </a:rPr>
              <a:t>Využitie potravy a premena látok</a:t>
            </a:r>
            <a:endParaRPr lang="sk-SK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i="1" dirty="0" smtClean="0">
                <a:latin typeface="Bookman Old Style" pitchFamily="18" charset="0"/>
              </a:rPr>
              <a:t>Biológia 7. ročník</a:t>
            </a:r>
            <a:endParaRPr lang="sk-SK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sk-SK" sz="3000" dirty="0" smtClean="0">
                <a:latin typeface="Bookman Old Style" pitchFamily="18" charset="0"/>
              </a:rPr>
              <a:t>Potrava poskytuje človeku výživu.</a:t>
            </a:r>
          </a:p>
          <a:p>
            <a:pPr algn="ctr">
              <a:lnSpc>
                <a:spcPts val="4500"/>
              </a:lnSpc>
            </a:pPr>
            <a:r>
              <a:rPr lang="sk-SK" sz="3000" dirty="0" smtClean="0">
                <a:solidFill>
                  <a:srgbClr val="FF0000"/>
                </a:solidFill>
                <a:latin typeface="Bookman Old Style" pitchFamily="18" charset="0"/>
              </a:rPr>
              <a:t>Výživa ovplyvňuje všetky životné procesy</a:t>
            </a:r>
            <a:r>
              <a:rPr lang="sk-SK" sz="3000" dirty="0" smtClean="0">
                <a:latin typeface="Bookman Old Style" pitchFamily="18" charset="0"/>
              </a:rPr>
              <a:t>, pre ktoré sú </a:t>
            </a:r>
            <a:r>
              <a:rPr lang="sk-SK" sz="3000" dirty="0" smtClean="0">
                <a:solidFill>
                  <a:srgbClr val="FF0000"/>
                </a:solidFill>
                <a:latin typeface="Bookman Old Style" pitchFamily="18" charset="0"/>
              </a:rPr>
              <a:t>potrebné stavebné látky a energia.</a:t>
            </a:r>
          </a:p>
          <a:p>
            <a:pPr algn="ctr">
              <a:lnSpc>
                <a:spcPts val="45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500"/>
              </a:lnSpc>
            </a:pPr>
            <a:r>
              <a:rPr lang="sk-SK" sz="3000" i="1" dirty="0" smtClean="0">
                <a:latin typeface="Bookman Old Style" pitchFamily="18" charset="0"/>
              </a:rPr>
              <a:t>Energiu získava zo živín v potrave a spotrebúva na budovanie a fungovanie celého tela.</a:t>
            </a:r>
            <a:endParaRPr lang="sk-SK" sz="3000" i="1" dirty="0">
              <a:latin typeface="Bookman Old Style" pitchFamily="18" charset="0"/>
            </a:endParaRPr>
          </a:p>
        </p:txBody>
      </p:sp>
      <p:pic>
        <p:nvPicPr>
          <p:cNvPr id="1026" name="Picture 2" descr="http://www.anatura.sk/domain/xg8/files/images/clanky/st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2928958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latin typeface="Bookman Old Style" pitchFamily="18" charset="0"/>
              </a:rPr>
              <a:t>Proces výživy prebieha v 3 nadväzujúcich fázach: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sk-SK" sz="3000" dirty="0" smtClean="0">
                <a:latin typeface="Bookman Old Style" pitchFamily="18" charset="0"/>
              </a:rPr>
              <a:t>trávenie,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sk-SK" sz="3000" dirty="0">
                <a:latin typeface="Bookman Old Style" pitchFamily="18" charset="0"/>
              </a:rPr>
              <a:t>v</a:t>
            </a:r>
            <a:r>
              <a:rPr lang="sk-SK" sz="3000" dirty="0" smtClean="0">
                <a:latin typeface="Bookman Old Style" pitchFamily="18" charset="0"/>
              </a:rPr>
              <a:t>strebávanie,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sk-SK" sz="3000" dirty="0" smtClean="0">
                <a:latin typeface="Bookman Old Style" pitchFamily="18" charset="0"/>
              </a:rPr>
              <a:t>premena látok.</a:t>
            </a:r>
            <a:endParaRPr lang="sk-SK" sz="3000" dirty="0">
              <a:latin typeface="Bookman Old Style" pitchFamily="18" charset="0"/>
            </a:endParaRPr>
          </a:p>
        </p:txBody>
      </p:sp>
      <p:pic>
        <p:nvPicPr>
          <p:cNvPr id="3" name="Obrázok 2" descr="scan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643182"/>
            <a:ext cx="2786082" cy="4071966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071934" y="4214818"/>
            <a:ext cx="214314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071934" y="4857760"/>
            <a:ext cx="214314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071934" y="5500702"/>
            <a:ext cx="214314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42910" y="2500306"/>
            <a:ext cx="171451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071670" y="3214686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285852" y="3214686"/>
            <a:ext cx="92869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4071934" y="428625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Podžalúdková žľaza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143372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Tenké črevo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4214810" y="55721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Hrubé črevo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85786" y="2571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Pažerák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071671" y="3286124"/>
            <a:ext cx="101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Žalúdok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1000100" y="335756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Žlčník</a:t>
            </a:r>
            <a:endParaRPr lang="sk-SK" dirty="0"/>
          </a:p>
        </p:txBody>
      </p:sp>
      <p:pic>
        <p:nvPicPr>
          <p:cNvPr id="19" name="Obrázok 18" descr="scan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071810"/>
            <a:ext cx="2496314" cy="222885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142852"/>
            <a:ext cx="914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  <a:latin typeface="Bookman Old Style" pitchFamily="18" charset="0"/>
              </a:rPr>
              <a:t>Trávenie</a:t>
            </a:r>
          </a:p>
          <a:p>
            <a:pPr algn="ctr"/>
            <a:endParaRPr lang="sk-SK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dirty="0" smtClean="0">
                <a:latin typeface="Bookman Old Style" pitchFamily="18" charset="0"/>
              </a:rPr>
              <a:t>-  chemický rozklad zložitých látok na jednoduché molekuly látok – </a:t>
            </a: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živiny</a:t>
            </a:r>
            <a:r>
              <a:rPr lang="sk-SK" sz="3000" dirty="0" smtClean="0">
                <a:latin typeface="Bookman Old Style" pitchFamily="18" charset="0"/>
              </a:rPr>
              <a:t>  - pomocou </a:t>
            </a: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enzýmov</a:t>
            </a:r>
            <a:r>
              <a:rPr lang="sk-SK" sz="3000" dirty="0" smtClean="0">
                <a:latin typeface="Bookman Old Style" pitchFamily="18" charset="0"/>
              </a:rPr>
              <a:t>.</a:t>
            </a:r>
          </a:p>
          <a:p>
            <a:pPr algn="ctr">
              <a:lnSpc>
                <a:spcPts val="44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i="1" dirty="0" smtClean="0">
                <a:latin typeface="Bookman Old Style" pitchFamily="18" charset="0"/>
              </a:rPr>
              <a:t>Zložité cukry, tuky a bielkoviny sa postupne rozkladajú (trávia) v </a:t>
            </a:r>
            <a:r>
              <a:rPr lang="sk-SK" sz="3000" b="1" i="1" dirty="0" smtClean="0">
                <a:solidFill>
                  <a:srgbClr val="FF0000"/>
                </a:solidFill>
                <a:latin typeface="Bookman Old Style" pitchFamily="18" charset="0"/>
              </a:rPr>
              <a:t>ústnej dutine, v žalúdku a dvanástniku.</a:t>
            </a:r>
          </a:p>
          <a:p>
            <a:pPr algn="ctr">
              <a:lnSpc>
                <a:spcPts val="44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i="1" dirty="0" smtClean="0">
                <a:latin typeface="Bookman Old Style" pitchFamily="18" charset="0"/>
              </a:rPr>
              <a:t>V tenkom čreve sa rozklad dokončuje</a:t>
            </a:r>
            <a:r>
              <a:rPr lang="sk-SK" sz="3000" dirty="0" smtClean="0">
                <a:latin typeface="Bookman Old Style" pitchFamily="18" charset="0"/>
              </a:rPr>
              <a:t>.</a:t>
            </a:r>
            <a:endParaRPr lang="sk-SK" sz="3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Bookman Old Style" pitchFamily="18" charset="0"/>
              </a:rPr>
              <a:t>Vstrebávanie </a:t>
            </a:r>
          </a:p>
          <a:p>
            <a:pPr algn="ctr"/>
            <a:endParaRPr lang="sk-SK" sz="3000" dirty="0">
              <a:latin typeface="Bookman Old Style" pitchFamily="18" charset="0"/>
            </a:endParaRPr>
          </a:p>
          <a:p>
            <a:pPr algn="ctr"/>
            <a:r>
              <a:rPr lang="sk-SK" sz="3000" dirty="0" smtClean="0">
                <a:latin typeface="Bookman Old Style" pitchFamily="18" charset="0"/>
              </a:rPr>
              <a:t>– je proces, pri ktorom  prenikajú molekuly živín do telesných tekutín – </a:t>
            </a: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krvi a miazgy </a:t>
            </a:r>
            <a:r>
              <a:rPr lang="sk-SK" sz="3000" dirty="0" smtClean="0">
                <a:latin typeface="Bookman Old Style" pitchFamily="18" charset="0"/>
              </a:rPr>
              <a:t>– cez stenu tenkého čreva.</a:t>
            </a:r>
          </a:p>
          <a:p>
            <a:pPr algn="ctr"/>
            <a:endParaRPr lang="sk-SK" sz="3000" dirty="0">
              <a:latin typeface="Bookman Old Style" pitchFamily="18" charset="0"/>
            </a:endParaRPr>
          </a:p>
        </p:txBody>
      </p:sp>
      <p:pic>
        <p:nvPicPr>
          <p:cNvPr id="3" name="Obrázok 2" descr="scan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98320"/>
            <a:ext cx="2286016" cy="378781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572000" y="4429132"/>
            <a:ext cx="3286148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643438" y="442913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Krvné a miazgové cievy odvádzajú živiny z klkov tenkého čreva k bunkám</a:t>
            </a:r>
            <a:endParaRPr lang="sk-SK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9144000" cy="62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sk-SK" sz="3200" b="1" dirty="0" smtClean="0">
                <a:solidFill>
                  <a:srgbClr val="FF0000"/>
                </a:solidFill>
                <a:latin typeface="Bookman Old Style" pitchFamily="18" charset="0"/>
              </a:rPr>
              <a:t>Premena látok </a:t>
            </a:r>
          </a:p>
          <a:p>
            <a:pPr algn="ctr">
              <a:lnSpc>
                <a:spcPts val="44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dirty="0" smtClean="0">
                <a:latin typeface="Bookman Old Style" pitchFamily="18" charset="0"/>
              </a:rPr>
              <a:t>– </a:t>
            </a:r>
            <a:r>
              <a:rPr lang="sk-SK" sz="3000" i="1" dirty="0" smtClean="0">
                <a:latin typeface="Bookman Old Style" pitchFamily="18" charset="0"/>
              </a:rPr>
              <a:t>je zložitá chemická a biologická </a:t>
            </a:r>
            <a:r>
              <a:rPr lang="sk-SK" sz="3000" i="1" dirty="0" smtClean="0">
                <a:latin typeface="Bookman Old Style" pitchFamily="18" charset="0"/>
              </a:rPr>
              <a:t>premena </a:t>
            </a:r>
            <a:r>
              <a:rPr lang="sk-SK" sz="3000" i="1" dirty="0" smtClean="0">
                <a:latin typeface="Bookman Old Style" pitchFamily="18" charset="0"/>
              </a:rPr>
              <a:t>látok vo vnútri </a:t>
            </a:r>
            <a:r>
              <a:rPr lang="sk-SK" sz="3000" b="1" i="1" dirty="0" smtClean="0">
                <a:solidFill>
                  <a:srgbClr val="FF0000"/>
                </a:solidFill>
                <a:latin typeface="Bookman Old Style" pitchFamily="18" charset="0"/>
              </a:rPr>
              <a:t>buniek.</a:t>
            </a:r>
          </a:p>
          <a:p>
            <a:pPr algn="ctr">
              <a:lnSpc>
                <a:spcPts val="44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dirty="0" smtClean="0">
                <a:latin typeface="Bookman Old Style" pitchFamily="18" charset="0"/>
              </a:rPr>
              <a:t>Častice živín sa pôsobením kyslíka rozkladajú, vzniká voda, oxid uhličitý a </a:t>
            </a: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uvoľňuje sa energia.</a:t>
            </a:r>
          </a:p>
          <a:p>
            <a:pPr algn="ctr">
              <a:lnSpc>
                <a:spcPts val="4400"/>
              </a:lnSpc>
            </a:pPr>
            <a:endParaRPr lang="sk-SK" sz="3000" dirty="0">
              <a:latin typeface="Bookman Old Style" pitchFamily="18" charset="0"/>
            </a:endParaRPr>
          </a:p>
          <a:p>
            <a:pPr algn="ctr">
              <a:lnSpc>
                <a:spcPts val="4400"/>
              </a:lnSpc>
            </a:pPr>
            <a:r>
              <a:rPr lang="sk-SK" sz="3000" i="1" dirty="0" smtClean="0">
                <a:latin typeface="Bookman Old Style" pitchFamily="18" charset="0"/>
              </a:rPr>
              <a:t>Časť energie sa </a:t>
            </a:r>
            <a:r>
              <a:rPr lang="sk-SK" sz="3000" b="1" i="1" dirty="0" smtClean="0">
                <a:solidFill>
                  <a:srgbClr val="FF0000"/>
                </a:solidFill>
                <a:latin typeface="Bookman Old Style" pitchFamily="18" charset="0"/>
              </a:rPr>
              <a:t>spotrebuje na pohyb, tvorbu telesného tepla a na tvorbu nových látok</a:t>
            </a:r>
            <a:r>
              <a:rPr lang="sk-SK" sz="3000" i="1" dirty="0" smtClean="0">
                <a:latin typeface="Bookman Old Style" pitchFamily="18" charset="0"/>
              </a:rPr>
              <a:t>.</a:t>
            </a:r>
            <a:endParaRPr lang="sk-SK" sz="30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-259333"/>
            <a:ext cx="9144000" cy="673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Množstvo energie</a:t>
            </a:r>
            <a:r>
              <a:rPr lang="sk-SK" sz="3000" dirty="0" smtClean="0">
                <a:latin typeface="Bookman Old Style" pitchFamily="18" charset="0"/>
              </a:rPr>
              <a:t> uvoľnené pri premene látok, sa vyjadruje v jednotkách energie (práce) v </a:t>
            </a:r>
            <a:r>
              <a:rPr lang="sk-SK" sz="3000" b="1" dirty="0" smtClean="0">
                <a:solidFill>
                  <a:srgbClr val="FF0000"/>
                </a:solidFill>
                <a:latin typeface="Bookman Old Style" pitchFamily="18" charset="0"/>
              </a:rPr>
              <a:t>kilojouloch</a:t>
            </a:r>
            <a:r>
              <a:rPr lang="sk-SK" sz="3000" dirty="0" smtClean="0">
                <a:latin typeface="Bookman Old Style" pitchFamily="18" charset="0"/>
              </a:rPr>
              <a:t> – </a:t>
            </a:r>
            <a:r>
              <a:rPr lang="sk-SK" sz="3000" b="1" dirty="0" err="1" smtClean="0">
                <a:solidFill>
                  <a:srgbClr val="FF0000"/>
                </a:solidFill>
                <a:latin typeface="Bookman Old Style" pitchFamily="18" charset="0"/>
              </a:rPr>
              <a:t>kJ</a:t>
            </a:r>
            <a:r>
              <a:rPr lang="sk-SK" sz="3000" dirty="0" smtClean="0">
                <a:latin typeface="Bookman Old Style" pitchFamily="18" charset="0"/>
              </a:rPr>
              <a:t> (</a:t>
            </a:r>
            <a:r>
              <a:rPr lang="sk-SK" sz="3000" dirty="0" err="1" smtClean="0">
                <a:latin typeface="Bookman Old Style" pitchFamily="18" charset="0"/>
              </a:rPr>
              <a:t>kilodžauloch</a:t>
            </a:r>
            <a:r>
              <a:rPr lang="sk-SK" sz="3000" dirty="0" smtClean="0">
                <a:latin typeface="Bookman Old Style" pitchFamily="18" charset="0"/>
              </a:rPr>
              <a:t>).</a:t>
            </a:r>
          </a:p>
          <a:p>
            <a:endParaRPr lang="sk-SK" sz="3000" dirty="0">
              <a:latin typeface="Bookman Old Style" pitchFamily="18" charset="0"/>
            </a:endParaRPr>
          </a:p>
          <a:p>
            <a:pPr algn="ctr"/>
            <a:r>
              <a:rPr lang="sk-SK" sz="3000" dirty="0" smtClean="0">
                <a:solidFill>
                  <a:srgbClr val="FF0000"/>
                </a:solidFill>
                <a:latin typeface="Bookman Old Style" pitchFamily="18" charset="0"/>
              </a:rPr>
              <a:t>Výdaj energie závisí od telesnej aktivity a rastu organizmu:</a:t>
            </a:r>
          </a:p>
          <a:p>
            <a:pPr algn="ctr"/>
            <a:r>
              <a:rPr lang="sk-SK" sz="3000" i="1" u="sng" dirty="0" smtClean="0">
                <a:latin typeface="Bookman Old Style" pitchFamily="18" charset="0"/>
              </a:rPr>
              <a:t>napr.</a:t>
            </a:r>
          </a:p>
          <a:p>
            <a:pPr algn="ctr"/>
            <a:r>
              <a:rPr lang="sk-SK" sz="2800" dirty="0" smtClean="0">
                <a:latin typeface="Bookman Old Style" pitchFamily="18" charset="0"/>
              </a:rPr>
              <a:t> </a:t>
            </a:r>
            <a:r>
              <a:rPr lang="sk-SK" sz="2800" i="1" dirty="0" smtClean="0">
                <a:latin typeface="Bookman Old Style" pitchFamily="18" charset="0"/>
              </a:rPr>
              <a:t>aktívny športovec, ťažko pracujúci človek:</a:t>
            </a: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14 000 – 21 000 </a:t>
            </a:r>
            <a:r>
              <a:rPr lang="sk-SK" sz="2800" i="1" dirty="0" err="1" smtClean="0">
                <a:latin typeface="Bookman Old Style" pitchFamily="18" charset="0"/>
              </a:rPr>
              <a:t>kJ</a:t>
            </a:r>
            <a:endParaRPr lang="sk-SK" sz="2800" i="1" dirty="0" smtClean="0">
              <a:latin typeface="Bookman Old Style" pitchFamily="18" charset="0"/>
            </a:endParaRPr>
          </a:p>
          <a:p>
            <a:pPr algn="ctr"/>
            <a:endParaRPr lang="sk-SK" sz="900" i="1" dirty="0">
              <a:latin typeface="Bookman Old Style" pitchFamily="18" charset="0"/>
            </a:endParaRP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ľahko fyzicky pracujúci človek </a:t>
            </a: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9 200 – 10 000 </a:t>
            </a:r>
            <a:r>
              <a:rPr lang="sk-SK" sz="2800" i="1" dirty="0" err="1" smtClean="0">
                <a:latin typeface="Bookman Old Style" pitchFamily="18" charset="0"/>
              </a:rPr>
              <a:t>kJ</a:t>
            </a:r>
            <a:endParaRPr lang="sk-SK" sz="2800" i="1" dirty="0">
              <a:latin typeface="Bookman Old Style" pitchFamily="18" charset="0"/>
            </a:endParaRPr>
          </a:p>
          <a:p>
            <a:pPr algn="ctr"/>
            <a:endParaRPr lang="sk-SK" sz="2000" i="1" dirty="0">
              <a:latin typeface="Bookman Old Style" pitchFamily="18" charset="0"/>
            </a:endParaRP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žiak 9 000 </a:t>
            </a:r>
            <a:r>
              <a:rPr lang="sk-SK" sz="2800" i="1" dirty="0" err="1" smtClean="0">
                <a:latin typeface="Bookman Old Style" pitchFamily="18" charset="0"/>
              </a:rPr>
              <a:t>kJ</a:t>
            </a:r>
            <a:r>
              <a:rPr lang="sk-SK" sz="2800" i="1" dirty="0" smtClean="0">
                <a:latin typeface="Bookman Old Style" pitchFamily="18" charset="0"/>
              </a:rPr>
              <a:t>.</a:t>
            </a:r>
            <a:endParaRPr lang="sk-SK" sz="2800" i="1" dirty="0">
              <a:latin typeface="Bookman Old Style" pitchFamily="18" charset="0"/>
            </a:endParaRPr>
          </a:p>
          <a:p>
            <a:endParaRPr lang="sk-SK" sz="3000" dirty="0">
              <a:latin typeface="Bookman Old Style" pitchFamily="18" charset="0"/>
            </a:endParaRPr>
          </a:p>
        </p:txBody>
      </p:sp>
      <p:pic>
        <p:nvPicPr>
          <p:cNvPr id="16386" name="Picture 2" descr="http://www.suncycle.szm.com/img/maxim/veslo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929198"/>
            <a:ext cx="2835506" cy="1785950"/>
          </a:xfrm>
          <a:prstGeom prst="rect">
            <a:avLst/>
          </a:prstGeom>
          <a:noFill/>
        </p:spPr>
      </p:pic>
      <p:pic>
        <p:nvPicPr>
          <p:cNvPr id="16388" name="Picture 4" descr="http://articles-blog.zxq.net/index.html/wp-content/uploads/pr%C3%A1ca-pri-po%C4%8D%C3%ADta%C4%8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857760"/>
            <a:ext cx="2357422" cy="1946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857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u="sng" dirty="0" smtClean="0">
                <a:latin typeface="Bookman Old Style" pitchFamily="18" charset="0"/>
              </a:rPr>
              <a:t>Energetická hodnota – Prepočet </a:t>
            </a:r>
            <a:r>
              <a:rPr lang="sk-SK" sz="2800" b="1" i="1" u="sng" dirty="0" err="1" smtClean="0">
                <a:latin typeface="Bookman Old Style" pitchFamily="18" charset="0"/>
              </a:rPr>
              <a:t>kJ</a:t>
            </a:r>
            <a:r>
              <a:rPr lang="sk-SK" sz="2800" b="1" i="1" u="sng" dirty="0" smtClean="0">
                <a:latin typeface="Bookman Old Style" pitchFamily="18" charset="0"/>
              </a:rPr>
              <a:t> na kcal (kalórie) a naopak: </a:t>
            </a:r>
            <a:endParaRPr lang="sk-SK" sz="2800" b="1" i="1" dirty="0" smtClean="0">
              <a:latin typeface="Bookman Old Style" pitchFamily="18" charset="0"/>
            </a:endParaRP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419 </a:t>
            </a:r>
            <a:r>
              <a:rPr lang="sk-SK" sz="2800" i="1" dirty="0" err="1" smtClean="0">
                <a:latin typeface="Bookman Old Style" pitchFamily="18" charset="0"/>
              </a:rPr>
              <a:t>kj</a:t>
            </a:r>
            <a:r>
              <a:rPr lang="sk-SK" sz="2800" i="1" dirty="0" smtClean="0">
                <a:latin typeface="Bookman Old Style" pitchFamily="18" charset="0"/>
              </a:rPr>
              <a:t> = 100 kcal (kalórií) (419 delené 4,19 = 100) </a:t>
            </a: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a platí to aj naopak</a:t>
            </a:r>
          </a:p>
          <a:p>
            <a:pPr algn="ctr"/>
            <a:r>
              <a:rPr lang="sk-SK" sz="2800" i="1" dirty="0" smtClean="0">
                <a:latin typeface="Bookman Old Style" pitchFamily="18" charset="0"/>
              </a:rPr>
              <a:t>100 kcal = 419 </a:t>
            </a:r>
            <a:r>
              <a:rPr lang="sk-SK" sz="2800" i="1" dirty="0" err="1" smtClean="0">
                <a:latin typeface="Bookman Old Style" pitchFamily="18" charset="0"/>
              </a:rPr>
              <a:t>kj</a:t>
            </a:r>
            <a:r>
              <a:rPr lang="sk-SK" sz="2800" i="1" dirty="0" smtClean="0">
                <a:latin typeface="Bookman Old Style" pitchFamily="18" charset="0"/>
              </a:rPr>
              <a:t> (kilojoulov) (100 krát 4,19 = 419)</a:t>
            </a:r>
            <a:endParaRPr lang="sk-SK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306</Words>
  <Application>Microsoft Office PowerPoint</Application>
  <PresentationFormat>Prezentácia na obrazovke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Využitie potravy a premena látok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potravy a premena látok</dc:title>
  <dc:creator>Eva</dc:creator>
  <cp:lastModifiedBy>Eva</cp:lastModifiedBy>
  <cp:revision>10</cp:revision>
  <dcterms:created xsi:type="dcterms:W3CDTF">2013-01-23T20:01:36Z</dcterms:created>
  <dcterms:modified xsi:type="dcterms:W3CDTF">2013-01-23T21:18:17Z</dcterms:modified>
</cp:coreProperties>
</file>