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FD69F-A31E-4FBE-8554-AFC1247D3181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E1E9-A1BA-4FD7-9C6F-C41A95895EC5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22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77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05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688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90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476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C157D-98EA-4281-856A-F2C21ABEB27A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6E353-FEF0-4114-BD44-946189D452F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8450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51752-4707-4D92-947D-A232D26C5963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25686-451D-4251-B8FF-EF53C7C11B33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93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58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490A2-0F13-46A2-928F-75B50F110F54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FFD76-C252-49D1-BED5-28A9C0C2304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068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B85848-34B8-4255-B2CB-3F3FA2D12D1C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0654A-CFDA-4EB9-BA69-D95DDCFDB26E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094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0DE21-1BEF-4029-A0BF-E07A1AFD0065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3F68A-47E7-4FC9-86E2-D874D16F629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87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D76C6-9543-4685-BC33-84DD2FB602E4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B9F5-31FA-4A72-81EF-8D2081E1ECC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14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7682D-71AA-4549-B87C-A3F194E2803F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98F60-816C-46CC-B63F-CB618B43DAC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6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B09AC-33D6-4308-B51A-F4E372D138F9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BD20-9FFA-44BD-BF00-3853482E340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80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A7A96-B218-414E-B5B8-0252412D7886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8CAE-85B0-43D4-A227-D8B7F63A056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0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F26AC3-9B1B-4365-AB99-2C9D04100428}" type="datetimeFigureOut">
              <a:rPr lang="sk-SK" smtClean="0"/>
              <a:pPr>
                <a:defRPr/>
              </a:pPr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E9ECD56-B181-40A9-9D61-BB5F7E5667A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37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r>
              <a:rPr lang="sk-SK" sz="5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Základné formy podnikania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3048000" cy="227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sk-SK" sz="3600" b="1" dirty="0">
                <a:solidFill>
                  <a:srgbClr val="C00000"/>
                </a:solidFill>
                <a:latin typeface="Comic Sans MS" pitchFamily="66" charset="0"/>
              </a:rPr>
              <a:t>Podnikanie  je sústavná činnosť, ktorú vykonáva podnikateľ samostatne a na vlastnú zodpovednosť s cieľom </a:t>
            </a:r>
            <a:r>
              <a:rPr lang="sk-SK" sz="3600" b="1" dirty="0" err="1">
                <a:solidFill>
                  <a:srgbClr val="C00000"/>
                </a:solidFill>
                <a:latin typeface="Comic Sans MS" pitchFamily="66" charset="0"/>
              </a:rPr>
              <a:t>dosiahnúť</a:t>
            </a:r>
            <a:r>
              <a:rPr lang="sk-SK" sz="3600" b="1" dirty="0">
                <a:solidFill>
                  <a:srgbClr val="C00000"/>
                </a:solidFill>
                <a:latin typeface="Comic Sans MS" pitchFamily="66" charset="0"/>
              </a:rPr>
              <a:t> zisk.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383667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sk-SK" sz="2800" dirty="0">
                <a:latin typeface="Arial Black" pitchFamily="34" charset="0"/>
              </a:rPr>
              <a:t>Podnikať môžu fyzické aj právnické osoby.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641379"/>
          </a:xfrm>
        </p:spPr>
        <p:txBody>
          <a:bodyPr/>
          <a:lstStyle/>
          <a:p>
            <a:r>
              <a:rPr lang="sk-SK" b="1" u="sng" dirty="0">
                <a:solidFill>
                  <a:srgbClr val="00B050"/>
                </a:solidFill>
                <a:latin typeface="Comic Sans MS" pitchFamily="66" charset="0"/>
              </a:rPr>
              <a:t>Fyzickou osobou </a:t>
            </a:r>
            <a:r>
              <a:rPr lang="sk-SK" dirty="0">
                <a:solidFill>
                  <a:srgbClr val="00B050"/>
                </a:solidFill>
                <a:latin typeface="Comic Sans MS" pitchFamily="66" charset="0"/>
              </a:rPr>
              <a:t>: 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je každý človek ako prirodzený nositeľ práv a povinností.</a:t>
            </a:r>
          </a:p>
          <a:p>
            <a:pPr>
              <a:buNone/>
            </a:pPr>
            <a:r>
              <a:rPr lang="sk-SK" dirty="0">
                <a:solidFill>
                  <a:srgbClr val="C00000"/>
                </a:solidFill>
                <a:latin typeface="Comic Sans MS" pitchFamily="66" charset="0"/>
              </a:rPr>
              <a:t>   Spôsobilosť občana na právne úkony vzniká dovŕšením  plnoletosti . (18 rokov)</a:t>
            </a:r>
          </a:p>
          <a:p>
            <a:pPr>
              <a:buNone/>
            </a:pPr>
            <a:endParaRPr lang="sk-SK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  <a:r>
              <a:rPr lang="sk-SK" b="1" u="sng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Právnickou osobou</a:t>
            </a:r>
            <a:r>
              <a:rPr lang="sk-SK" dirty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: </a:t>
            </a: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Sú obchodné spoločnosti a organizácie.</a:t>
            </a:r>
            <a:endParaRPr lang="sk-SK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b="1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dirty="0">
                <a:solidFill>
                  <a:srgbClr val="7030A0"/>
                </a:solidFill>
                <a:latin typeface="Comic Sans MS" pitchFamily="66" charset="0"/>
              </a:rPr>
              <a:t>Právne formy podnikania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328592" cy="4525963"/>
          </a:xfrm>
        </p:spPr>
        <p:txBody>
          <a:bodyPr>
            <a:normAutofit lnSpcReduction="10000"/>
          </a:bodyPr>
          <a:lstStyle/>
          <a:p>
            <a:r>
              <a:rPr lang="sk-SK" sz="3200" b="1" dirty="0">
                <a:solidFill>
                  <a:srgbClr val="00B050"/>
                </a:solidFill>
                <a:latin typeface="Comic Sans MS" pitchFamily="66" charset="0"/>
              </a:rPr>
              <a:t>spoločnosť s ručením obmedzeným- </a:t>
            </a:r>
            <a:r>
              <a:rPr lang="sk-SK" sz="3200" b="1" dirty="0" err="1">
                <a:solidFill>
                  <a:srgbClr val="00B050"/>
                </a:solidFill>
                <a:latin typeface="Comic Sans MS" pitchFamily="66" charset="0"/>
              </a:rPr>
              <a:t>s.r.o</a:t>
            </a:r>
            <a:endParaRPr lang="sk-SK" sz="3200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sk-SK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akciová spoločnosť</a:t>
            </a:r>
          </a:p>
          <a:p>
            <a:r>
              <a:rPr lang="sk-SK" sz="3200" b="1" dirty="0">
                <a:solidFill>
                  <a:srgbClr val="C00000"/>
                </a:solidFill>
                <a:latin typeface="Comic Sans MS" pitchFamily="66" charset="0"/>
              </a:rPr>
              <a:t>verejná obchodná spoločnosť</a:t>
            </a:r>
            <a:endParaRPr lang="sk-SK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sk-SK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komanditná spoločnosť</a:t>
            </a:r>
          </a:p>
          <a:p>
            <a:r>
              <a:rPr lang="sk-SK" sz="3200" b="1" dirty="0">
                <a:solidFill>
                  <a:srgbClr val="FF0000"/>
                </a:solidFill>
                <a:latin typeface="Comic Sans MS" pitchFamily="66" charset="0"/>
              </a:rPr>
              <a:t>Podnik jednotlivca</a:t>
            </a:r>
          </a:p>
          <a:p>
            <a:r>
              <a:rPr lang="sk-SK" sz="3200" b="1" dirty="0">
                <a:latin typeface="Comic Sans MS" pitchFamily="66" charset="0"/>
              </a:rPr>
              <a:t>tichá spoločnosť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196752"/>
            <a:ext cx="1508833" cy="113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36912"/>
            <a:ext cx="1509522" cy="120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3815" y="4293096"/>
            <a:ext cx="1480185" cy="179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437112"/>
            <a:ext cx="173736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8208912" cy="2664297"/>
          </a:xfrm>
        </p:spPr>
        <p:txBody>
          <a:bodyPr/>
          <a:lstStyle/>
          <a:p>
            <a:r>
              <a:rPr lang="sk-SK" sz="2800" b="0" dirty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sk-SK" sz="2800" dirty="0">
                <a:solidFill>
                  <a:srgbClr val="7030A0"/>
                </a:solidFill>
                <a:latin typeface="Arial Black" pitchFamily="34" charset="0"/>
              </a:rPr>
              <a:t>Živnosti sú  malé  a  stredné podniky, ktoré  pôsobia  vo  sfére obchodu. Živnostník  má  ručenie neobmedzené, to znamená  že  za straty  svojho  podniku  ručí celým  svojim  majetkom</a:t>
            </a:r>
            <a:r>
              <a:rPr lang="sk-SK" sz="2400" dirty="0">
                <a:solidFill>
                  <a:srgbClr val="7030A0"/>
                </a:solidFill>
                <a:latin typeface="Arial Black" pitchFamily="34" charset="0"/>
              </a:rPr>
              <a:t>.</a:t>
            </a:r>
            <a:endParaRPr lang="sk-SK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224135"/>
          </a:xfrm>
        </p:spPr>
        <p:txBody>
          <a:bodyPr/>
          <a:lstStyle/>
          <a:p>
            <a:r>
              <a:rPr lang="sk-SK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Najrozšírenejšou formou podnikania je u nás </a:t>
            </a:r>
            <a:r>
              <a:rPr lang="sk-SK" sz="3600" b="1" i="1" dirty="0">
                <a:solidFill>
                  <a:srgbClr val="FF0000"/>
                </a:solidFill>
                <a:latin typeface="Comic Sans MS" pitchFamily="66" charset="0"/>
              </a:rPr>
              <a:t>ŽIVNOSŤ</a:t>
            </a:r>
            <a:endParaRPr lang="sk-SK" sz="3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0912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Živnosti môžu byť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sk-SK" sz="4400" b="1" dirty="0">
                <a:solidFill>
                  <a:srgbClr val="C00000"/>
                </a:solidFill>
                <a:latin typeface="Cambria" pitchFamily="18" charset="0"/>
              </a:rPr>
              <a:t>ohlasovacie</a:t>
            </a:r>
          </a:p>
          <a:p>
            <a:r>
              <a:rPr lang="sk-SK" sz="4400" b="1" dirty="0">
                <a:solidFill>
                  <a:srgbClr val="00B050"/>
                </a:solidFill>
                <a:latin typeface="Cambria" pitchFamily="18" charset="0"/>
              </a:rPr>
              <a:t>remeselné</a:t>
            </a:r>
          </a:p>
          <a:p>
            <a:r>
              <a:rPr lang="sk-SK" sz="4400" b="1" dirty="0">
                <a:solidFill>
                  <a:srgbClr val="0070C0"/>
                </a:solidFill>
                <a:latin typeface="Cambria" pitchFamily="18" charset="0"/>
              </a:rPr>
              <a:t>viazané</a:t>
            </a:r>
            <a:endParaRPr lang="sk-SK" sz="4400" b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sk-SK" sz="4400" b="1" dirty="0">
                <a:solidFill>
                  <a:srgbClr val="FF0000"/>
                </a:solidFill>
                <a:latin typeface="Cambria" pitchFamily="18" charset="0"/>
              </a:rPr>
              <a:t>voľné</a:t>
            </a:r>
            <a:endParaRPr lang="sk-SK" sz="4400" b="1" dirty="0">
              <a:latin typeface="Cambria" pitchFamily="18" charset="0"/>
            </a:endParaRPr>
          </a:p>
          <a:p>
            <a:r>
              <a:rPr lang="sk-SK" sz="4400" b="1" dirty="0">
                <a:latin typeface="Cambria" pitchFamily="18" charset="0"/>
              </a:rPr>
              <a:t>koncesované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12776"/>
            <a:ext cx="14287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83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5616624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>
                <a:latin typeface="Berlin Sans FB" pitchFamily="34" charset="0"/>
              </a:rPr>
              <a:t>Ako sa </a:t>
            </a:r>
            <a:r>
              <a:rPr lang="sk-SK">
                <a:latin typeface="Berlin Sans FB" pitchFamily="34" charset="0"/>
              </a:rPr>
              <a:t>stať podnikateľom ?</a:t>
            </a:r>
            <a:br>
              <a:rPr lang="sk-SK" dirty="0">
                <a:latin typeface="Berlin Sans FB" pitchFamily="34" charset="0"/>
              </a:rPr>
            </a:br>
            <a:r>
              <a:rPr lang="sk-SK" sz="3200" b="1" dirty="0">
                <a:solidFill>
                  <a:srgbClr val="C00000"/>
                </a:solidFill>
                <a:latin typeface="Berlin Sans FB" pitchFamily="34" charset="0"/>
              </a:rPr>
              <a:t>U nás sa podnikateľom môže stať každý občan, ktorý má záujem o podnikanie a dosiahol vek  18 rokov, je spôsobilý na právnické úkony a je bezúhonný.</a:t>
            </a:r>
            <a:br>
              <a:rPr lang="sk-SK" sz="3200" b="1" dirty="0">
                <a:solidFill>
                  <a:srgbClr val="C00000"/>
                </a:solidFill>
                <a:latin typeface="Berlin Sans FB" pitchFamily="34" charset="0"/>
              </a:rPr>
            </a:br>
            <a:br>
              <a:rPr lang="sk-SK" sz="3200" dirty="0">
                <a:solidFill>
                  <a:srgbClr val="C00000"/>
                </a:solidFill>
                <a:latin typeface="Berlin Sans FB" pitchFamily="34" charset="0"/>
              </a:rPr>
            </a:br>
            <a:r>
              <a:rPr lang="sk-SK" sz="3200" b="1" i="1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Skôr, ako začne podnikať, by sa mal oboznámiť so všetkými právnymi normami a </a:t>
            </a:r>
            <a:r>
              <a:rPr lang="sk-SK" sz="3200" b="1" i="1" dirty="0" err="1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predpisami</a:t>
            </a:r>
            <a:r>
              <a:rPr lang="sk-SK" sz="3200" b="1" i="1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.</a:t>
            </a:r>
            <a:br>
              <a:rPr lang="sk-SK" sz="3200" b="1" i="1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</a:br>
            <a:r>
              <a:rPr lang="sk-SK" sz="3200" b="1" i="1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        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Berlin Sans FB" pitchFamily="34" charset="0"/>
              </a:rPr>
              <a:t>Podnikanie v SR upravuje </a:t>
            </a:r>
            <a:br>
              <a:rPr lang="sk-SK" sz="3200" b="1" i="1" dirty="0">
                <a:solidFill>
                  <a:srgbClr val="00B050"/>
                </a:solidFill>
                <a:latin typeface="Berlin Sans FB" pitchFamily="34" charset="0"/>
              </a:rPr>
            </a:br>
            <a:r>
              <a:rPr lang="sk-SK" sz="3200" b="1" i="1" dirty="0">
                <a:latin typeface="Berlin Sans FB" pitchFamily="34" charset="0"/>
              </a:rPr>
              <a:t>Obchodný zákonník a Živnostenský zákon</a:t>
            </a:r>
            <a:br>
              <a:rPr lang="sk-SK" sz="3200" dirty="0">
                <a:latin typeface="Berlin Sans FB" pitchFamily="34" charset="0"/>
              </a:rPr>
            </a:br>
            <a:endParaRPr lang="sk-SK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5000" contrast="13000"/>
          </a:blip>
          <a:srcRect/>
          <a:stretch>
            <a:fillRect/>
          </a:stretch>
        </p:blipFill>
        <p:spPr bwMode="auto">
          <a:xfrm>
            <a:off x="1691680" y="836712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202</Words>
  <Application>Microsoft Office PowerPoint</Application>
  <PresentationFormat>Prezentácia na obrazovke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Berlin Sans FB</vt:lpstr>
      <vt:lpstr>Cambria</vt:lpstr>
      <vt:lpstr>Comic Sans MS</vt:lpstr>
      <vt:lpstr>Trebuchet MS</vt:lpstr>
      <vt:lpstr>Wingdings 3</vt:lpstr>
      <vt:lpstr>Fazeta</vt:lpstr>
      <vt:lpstr>Základné formy podnikania</vt:lpstr>
      <vt:lpstr>Podnikanie  je sústavná činnosť, ktorú vykonáva podnikateľ samostatne a na vlastnú zodpovednosť s cieľom dosiahnúť zisk.</vt:lpstr>
      <vt:lpstr>Podnikať môžu fyzické aj právnické osoby.</vt:lpstr>
      <vt:lpstr>Právne formy podnikania</vt:lpstr>
      <vt:lpstr> Živnosti sú  malé  a  stredné podniky, ktoré  pôsobia  vo  sfére obchodu. Živnostník  má  ručenie neobmedzené, to znamená  že  za straty  svojho  podniku  ručí celým  svojim  majetkom.</vt:lpstr>
      <vt:lpstr>Živnosti môžu byť</vt:lpstr>
      <vt:lpstr>Prezentácia programu PowerPoint</vt:lpstr>
      <vt:lpstr>Ako sa stať podnikateľom ? U nás sa podnikateľom môže stať každý občan, ktorý má záujem o podnikanie a dosiahol vek  18 rokov, je spôsobilý na právnické úkony a je bezúhonný.  Skôr, ako začne podnikať, by sa mal oboznámiť so všetkými právnymi normami a predpisami.            Podnikanie v SR upravuje  Obchodný zákonník a Živnostenský zákon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formy podnikania</dc:title>
  <dc:creator>Martin Švec</dc:creator>
  <cp:lastModifiedBy>Marta Lazúrová</cp:lastModifiedBy>
  <cp:revision>27</cp:revision>
  <dcterms:created xsi:type="dcterms:W3CDTF">2011-11-20T14:08:15Z</dcterms:created>
  <dcterms:modified xsi:type="dcterms:W3CDTF">2021-03-08T18:43:09Z</dcterms:modified>
</cp:coreProperties>
</file>