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C391-FAF9-4735-9076-2F9AD9539A2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6425-8B6F-44DC-A1C2-2D30D30D77B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6950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C391-FAF9-4735-9076-2F9AD9539A2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6425-8B6F-44DC-A1C2-2D30D30D77B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7974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C391-FAF9-4735-9076-2F9AD9539A2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6425-8B6F-44DC-A1C2-2D30D30D77B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9035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C391-FAF9-4735-9076-2F9AD9539A2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6425-8B6F-44DC-A1C2-2D30D30D77B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3781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C391-FAF9-4735-9076-2F9AD9539A2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6425-8B6F-44DC-A1C2-2D30D30D77B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546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C391-FAF9-4735-9076-2F9AD9539A2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6425-8B6F-44DC-A1C2-2D30D30D77B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314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C391-FAF9-4735-9076-2F9AD9539A2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6425-8B6F-44DC-A1C2-2D30D30D77B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1197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C391-FAF9-4735-9076-2F9AD9539A2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6425-8B6F-44DC-A1C2-2D30D30D77B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63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C391-FAF9-4735-9076-2F9AD9539A2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6425-8B6F-44DC-A1C2-2D30D30D77B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8405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C391-FAF9-4735-9076-2F9AD9539A2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6425-8B6F-44DC-A1C2-2D30D30D77B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0328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C391-FAF9-4735-9076-2F9AD9539A2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6425-8B6F-44DC-A1C2-2D30D30D77B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5027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9C391-FAF9-4735-9076-2F9AD9539A2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36425-8B6F-44DC-A1C2-2D30D30D77B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3828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6462" y="224136"/>
            <a:ext cx="115927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Vyššia nervová činnosť</a:t>
            </a:r>
          </a:p>
          <a:p>
            <a:pPr>
              <a:lnSpc>
                <a:spcPct val="150000"/>
              </a:lnSpc>
            </a:pPr>
            <a:r>
              <a:rPr lang="pl-PL" sz="2000" b="1" dirty="0" smtClean="0">
                <a:latin typeface="Comic Sans MS" panose="030F0702030302020204" pitchFamily="66" charset="0"/>
              </a:rPr>
              <a:t>- </a:t>
            </a:r>
            <a:r>
              <a:rPr lang="pl-PL" sz="2000" b="1" i="0" dirty="0" smtClean="0">
                <a:effectLst/>
                <a:latin typeface="Comic Sans MS" panose="030F0702030302020204" pitchFamily="66" charset="0"/>
              </a:rPr>
              <a:t>odpoveď </a:t>
            </a:r>
            <a:r>
              <a:rPr lang="pl-PL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organizmu na podnet sa nazýva </a:t>
            </a:r>
            <a:r>
              <a:rPr lang="pl-PL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reflex</a:t>
            </a:r>
          </a:p>
          <a:p>
            <a:pPr>
              <a:lnSpc>
                <a:spcPct val="150000"/>
              </a:lnSpc>
            </a:pPr>
            <a:r>
              <a:rPr lang="pl-PL" sz="2000" b="1" dirty="0" smtClean="0">
                <a:latin typeface="Comic Sans MS" panose="030F0702030302020204" pitchFamily="66" charset="0"/>
              </a:rPr>
              <a:t>- </a:t>
            </a:r>
            <a:r>
              <a:rPr lang="sk-SK" sz="2000" b="1" dirty="0" smtClean="0">
                <a:latin typeface="Comic Sans MS" panose="030F0702030302020204" pitchFamily="66" charset="0"/>
              </a:rPr>
              <a:t>rozlišujeme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nepodmienené</a:t>
            </a:r>
            <a:r>
              <a:rPr lang="sk-SK" sz="2000" b="1" dirty="0" smtClean="0">
                <a:latin typeface="Comic Sans MS" panose="030F0702030302020204" pitchFamily="66" charset="0"/>
              </a:rPr>
              <a:t> a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podmienené</a:t>
            </a:r>
            <a:r>
              <a:rPr lang="sk-SK" sz="2000" b="1" dirty="0" smtClean="0"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reflexy</a:t>
            </a:r>
            <a:r>
              <a:rPr lang="sk-SK" sz="2000" b="1" dirty="0" smtClean="0">
                <a:latin typeface="Comic Sans MS" panose="030F0702030302020204" pitchFamily="66" charset="0"/>
              </a:rPr>
              <a:t> </a:t>
            </a:r>
            <a:endParaRPr lang="sk-SK" sz="2000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>
                <a:latin typeface="Comic Sans MS" panose="030F0702030302020204" pitchFamily="66" charset="0"/>
              </a:rPr>
              <a:t> </a:t>
            </a:r>
            <a:endParaRPr lang="sk-SK" sz="2000" b="1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Základné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znaky nepodmienených reflexov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 sú vrodené, trvajú </a:t>
            </a: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po celý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život,</a:t>
            </a:r>
            <a:r>
              <a:rPr lang="sk-SK" sz="2000" b="1" dirty="0" smtClean="0">
                <a:latin typeface="Comic Sans MS" panose="030F0702030302020204" pitchFamily="66" charset="0"/>
              </a:rPr>
              <a:t> sú </a:t>
            </a:r>
            <a:r>
              <a:rPr lang="sk-SK" sz="2000" b="1" dirty="0">
                <a:latin typeface="Comic Sans MS" panose="030F0702030302020204" pitchFamily="66" charset="0"/>
              </a:rPr>
              <a:t>to najjednoduchšie prejavy </a:t>
            </a:r>
            <a:r>
              <a:rPr lang="sk-SK" sz="2000" b="1" dirty="0" smtClean="0">
                <a:latin typeface="Comic Sans MS" panose="030F0702030302020204" pitchFamily="66" charset="0"/>
              </a:rPr>
              <a:t>správania, počas </a:t>
            </a:r>
            <a:r>
              <a:rPr lang="sk-SK" sz="2000" b="1" dirty="0">
                <a:latin typeface="Comic Sans MS" panose="030F0702030302020204" pitchFamily="66" charset="0"/>
              </a:rPr>
              <a:t>života sa </a:t>
            </a:r>
            <a:r>
              <a:rPr lang="sk-SK" sz="2000" b="1" dirty="0" smtClean="0">
                <a:latin typeface="Comic Sans MS" panose="030F0702030302020204" pitchFamily="66" charset="0"/>
              </a:rPr>
              <a:t>nemenia, na </a:t>
            </a:r>
            <a:r>
              <a:rPr lang="sk-SK" sz="2000" b="1" dirty="0">
                <a:latin typeface="Comic Sans MS" panose="030F0702030302020204" pitchFamily="66" charset="0"/>
              </a:rPr>
              <a:t>určitý podnet sa dostaví vždy rovnaká </a:t>
            </a:r>
            <a:r>
              <a:rPr lang="sk-SK" sz="2000" b="1" dirty="0" smtClean="0">
                <a:latin typeface="Comic Sans MS" panose="030F0702030302020204" pitchFamily="66" charset="0"/>
              </a:rPr>
              <a:t>odpoveď, pre </a:t>
            </a:r>
            <a:r>
              <a:rPr lang="sk-SK" sz="2000" b="1" dirty="0">
                <a:latin typeface="Comic Sans MS" panose="030F0702030302020204" pitchFamily="66" charset="0"/>
              </a:rPr>
              <a:t>ich vznik nie je potrebný </a:t>
            </a:r>
            <a:r>
              <a:rPr lang="sk-SK" sz="2000" b="1" dirty="0" smtClean="0">
                <a:latin typeface="Comic Sans MS" panose="030F0702030302020204" pitchFamily="66" charset="0"/>
              </a:rPr>
              <a:t>nácvik,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ústredia </a:t>
            </a: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nepodmienených reflexov sa nachádzajú najmä v mieche a predĺženej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mieche</a:t>
            </a:r>
            <a:endParaRPr lang="sk-SK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sk-SK" sz="2000" b="1" dirty="0">
                <a:latin typeface="Comic Sans MS" panose="030F0702030302020204" pitchFamily="66" charset="0"/>
              </a:rPr>
              <a:t/>
            </a:r>
            <a:br>
              <a:rPr lang="sk-SK" sz="2000" b="1" dirty="0">
                <a:latin typeface="Comic Sans MS" panose="030F0702030302020204" pitchFamily="66" charset="0"/>
              </a:rPr>
            </a:b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Medzi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nepodmienené reflexy patrí napríklad: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latin typeface="Comic Sans MS" panose="030F0702030302020204" pitchFamily="66" charset="0"/>
              </a:rPr>
              <a:t> </a:t>
            </a:r>
            <a:r>
              <a:rPr lang="sk-SK" sz="2000" b="1" dirty="0" smtClean="0">
                <a:latin typeface="Comic Sans MS" panose="030F0702030302020204" pitchFamily="66" charset="0"/>
              </a:rPr>
              <a:t>- cicanie, dýchanie, žmurkanie, slzenie, slinenie, kýchanie, kašľanie, rozšírenie </a:t>
            </a:r>
            <a:r>
              <a:rPr lang="sk-SK" sz="2000" b="1" dirty="0">
                <a:latin typeface="Comic Sans MS" panose="030F0702030302020204" pitchFamily="66" charset="0"/>
              </a:rPr>
              <a:t>zrenice v </a:t>
            </a:r>
            <a:r>
              <a:rPr lang="sk-SK" sz="2000" b="1" dirty="0" smtClean="0">
                <a:latin typeface="Comic Sans MS" panose="030F0702030302020204" pitchFamily="66" charset="0"/>
              </a:rPr>
              <a:t>tme, vracanie, žuvanie, úchopový reflex</a:t>
            </a:r>
            <a:endParaRPr lang="sk-SK" sz="2000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sk-SK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7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viky, ktoré pomáhajú vašim očiam - skúste ich - Zdravie 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51345">
            <a:off x="8150482" y="4011985"/>
            <a:ext cx="3734499" cy="2091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zšírené zreničky: 9 vecí, ktoré prezradia vaše oči | Info.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83194">
            <a:off x="2662893" y="3375980"/>
            <a:ext cx="3745757" cy="249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právne dýchanie - základ životnej energie - Člán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4224">
            <a:off x="270499" y="811390"/>
            <a:ext cx="3049625" cy="2033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ko začať s dojčením bábätok Nestlé Bab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1003">
            <a:off x="269010" y="3841670"/>
            <a:ext cx="3008599" cy="2431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flexy u miminek | ProMaminky.c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2277">
            <a:off x="3741478" y="425753"/>
            <a:ext cx="3356709" cy="223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ačo slúži kýchanie a ako funguje? - Primár S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7297">
            <a:off x="8613114" y="305764"/>
            <a:ext cx="3283000" cy="218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ašeľ - ZDRAVIE.s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055" y="2215156"/>
            <a:ext cx="3447761" cy="1804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ko funkcia slín?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1211">
            <a:off x="5854201" y="5049617"/>
            <a:ext cx="2313734" cy="1553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31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49452" y="647867"/>
            <a:ext cx="115462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Základné znaky podmienených reflexov: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- vytvárajú sa počas života, sú získané na základe skúseností, sú dočasné </a:t>
            </a: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– trvajú určitý čas, vznikajú a zanikajú v priebehu života, 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môžu vyhasnúť, </a:t>
            </a: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sú viazané na určitú podmienku, treba ich posilňovať, 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vznikajú na podklade existujúceho nepodmieneného reflexu, </a:t>
            </a: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umožňujú sa prispôsobovať zmenám, 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ústredia podmienených reflexov sa nachádzajú v mozgu a mozgovej kôre</a:t>
            </a:r>
          </a:p>
          <a:p>
            <a:pPr algn="ctr">
              <a:lnSpc>
                <a:spcPct val="150000"/>
              </a:lnSpc>
            </a:pP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/>
            </a:r>
            <a:br>
              <a:rPr lang="sk-SK" sz="2000" b="1" i="0" dirty="0" smtClean="0">
                <a:effectLst/>
                <a:latin typeface="Comic Sans MS" panose="030F0702030302020204" pitchFamily="66" charset="0"/>
              </a:rPr>
            </a:b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Medzi podmienené reflexy patrí napríklad: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 - učenie, pamäť, rozprávanie, písanie ....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/>
            </a:r>
            <a:br>
              <a:rPr lang="sk-SK" sz="2000" b="1" dirty="0" smtClean="0">
                <a:latin typeface="Comic Sans MS" panose="030F0702030302020204" pitchFamily="66" charset="0"/>
              </a:rPr>
            </a:br>
            <a:endParaRPr lang="sk-SK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6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 tipov ako sa lepšie učiť | Chodbovica.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95620">
            <a:off x="326056" y="480632"/>
            <a:ext cx="4876800" cy="284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fektívne učenie | Som vysokoškolák | eduworld.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243">
            <a:off x="7270922" y="389258"/>
            <a:ext cx="4199449" cy="2915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vrátená pamäť – Nevere očitému svedectvu! | GOLDMAN - nič pr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5874">
            <a:off x="341470" y="3576481"/>
            <a:ext cx="4762500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ětská řeč- samozřejmost nebo zodpovědnost? (1.díl) - Blogy - ŽENY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4815">
            <a:off x="7751666" y="3893145"/>
            <a:ext cx="4044466" cy="265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utbal je pre deti vhodný už odmalička | Hello Tesc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365">
            <a:off x="4645225" y="2810914"/>
            <a:ext cx="3583063" cy="2016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7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35798" y="705394"/>
            <a:ext cx="1167022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- funkciu mozgu a reflexy skúmal ruský biológ 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Pavlov 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- zaoberal sa štúdiom 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podmienených reflexov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- pri svojich výskumoch zistil, že pes vylučuje sliny: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pri podávaní 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potravy</a:t>
            </a:r>
          </a:p>
          <a:p>
            <a:pPr marL="342900" indent="-342900"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– takýto reflex nazývame </a:t>
            </a: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vrodený – nepodmienený </a:t>
            </a: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reflex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vždy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, keď vidí ošetrovateľa, </a:t>
            </a:r>
            <a:endParaRPr lang="sk-SK" sz="2000" b="1" i="0" dirty="0" smtClean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ktorý 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mu nosí potravu 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– čiže pri inom podnete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ktorý 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je 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spojený 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s podávaním potravy </a:t>
            </a:r>
            <a:endParaRPr lang="sk-SK" sz="2000" b="1" i="0" dirty="0" smtClean="0">
              <a:solidFill>
                <a:srgbClr val="7030A0"/>
              </a:solidFill>
              <a:effectLst/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–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takýto reflex nazývame </a:t>
            </a: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získaný – podmienený reflex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/>
            </a:r>
            <a:br>
              <a:rPr lang="sk-SK" sz="2000" b="1" dirty="0" smtClean="0">
                <a:latin typeface="Comic Sans MS" panose="030F0702030302020204" pitchFamily="66" charset="0"/>
              </a:rPr>
            </a:b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Ivan Petrovič Pavlov –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9552" y="195943"/>
            <a:ext cx="1294767" cy="182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van Petrovič Pavlov a experiment na psoch - Informuj.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060" y="4912576"/>
            <a:ext cx="2628900" cy="173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8808" y="3004079"/>
            <a:ext cx="4734547" cy="385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639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7457" y="269912"/>
            <a:ext cx="1157723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Signálová sústava</a:t>
            </a:r>
          </a:p>
          <a:p>
            <a:pPr algn="ctr">
              <a:lnSpc>
                <a:spcPct val="150000"/>
              </a:lnSpc>
            </a:pPr>
            <a:endParaRPr lang="sk-SK" sz="2000" b="1" i="0" dirty="0" smtClean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- 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poznáme 2 druhy signálovej sústavy: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prvá signálová sústava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– súbor príslušných reflexov – reakcií zvieraťa alebo človeka na 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zrakový, sluchový, čuchový, chuťový alebo hmatový vnem, 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čiže signál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- druhá signálová sústava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– súbor reflexov – reakcií človeka napríklad na slovo – 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napísané, vyslovené, myslené, ktorému človek rozumie 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(predstaví si pod daným slovom konkrétny predmet)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- druhá signálová sústava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je sústava signálov vyššieho rádu a je základom pre 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myslenie, reč, prácu</a:t>
            </a:r>
            <a:endParaRPr lang="sk-SK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- patria sem 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zložité podmienené reflexy - vyššia nervová činnosť, charakteristická len pre človeka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/>
            </a:r>
            <a:br>
              <a:rPr lang="sk-SK" sz="2000" b="1" dirty="0" smtClean="0">
                <a:latin typeface="Comic Sans MS" panose="030F0702030302020204" pitchFamily="66" charset="0"/>
              </a:rPr>
            </a:br>
            <a:endParaRPr lang="sk-SK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3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31</Words>
  <Application>Microsoft Office PowerPoint</Application>
  <PresentationFormat>Vlastná</PresentationFormat>
  <Paragraphs>33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balíka Office</vt:lpstr>
      <vt:lpstr>Snímka 1</vt:lpstr>
      <vt:lpstr>Snímka 2</vt:lpstr>
      <vt:lpstr>Snímka 3</vt:lpstr>
      <vt:lpstr>Snímka 4</vt:lpstr>
      <vt:lpstr>Snímka 5</vt:lpstr>
      <vt:lpstr>Snímka 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Užívateľ</dc:creator>
  <cp:lastModifiedBy>NTB</cp:lastModifiedBy>
  <cp:revision>13</cp:revision>
  <dcterms:created xsi:type="dcterms:W3CDTF">2020-04-29T09:29:53Z</dcterms:created>
  <dcterms:modified xsi:type="dcterms:W3CDTF">2020-05-04T13:29:12Z</dcterms:modified>
</cp:coreProperties>
</file>