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A443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EB685-6084-413E-B924-F220E463F7E4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E0140-852C-42F7-B6D9-C95EBCFC852F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57224" y="4000504"/>
            <a:ext cx="7772400" cy="90353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R="9144" algn="l">
              <a:defRPr sz="36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sk-SK" altLang="ja-JP" smtClean="0"/>
              <a:t>Kliknite sem a upravte štýl predlohy nadpisov.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57224" y="5143512"/>
            <a:ext cx="7772400" cy="651504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altLang="ja-JP" smtClean="0"/>
              <a:t>Kliknite sem a upravte štýl predlohy podnadpisov.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29652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Rectangle 17"/>
          <p:cNvSpPr/>
          <p:nvPr/>
        </p:nvSpPr>
        <p:spPr>
          <a:xfrm>
            <a:off x="7286644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ectangle 18"/>
          <p:cNvSpPr/>
          <p:nvPr/>
        </p:nvSpPr>
        <p:spPr>
          <a:xfrm>
            <a:off x="7286644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Rectangle 19"/>
          <p:cNvSpPr/>
          <p:nvPr/>
        </p:nvSpPr>
        <p:spPr>
          <a:xfrm>
            <a:off x="7572396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ectangle 20"/>
          <p:cNvSpPr/>
          <p:nvPr/>
        </p:nvSpPr>
        <p:spPr>
          <a:xfrm>
            <a:off x="7572396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Rectangle 21"/>
          <p:cNvSpPr/>
          <p:nvPr/>
        </p:nvSpPr>
        <p:spPr>
          <a:xfrm>
            <a:off x="7858148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Rectangle 22"/>
          <p:cNvSpPr/>
          <p:nvPr/>
        </p:nvSpPr>
        <p:spPr>
          <a:xfrm>
            <a:off x="7858148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Rectangle 23"/>
          <p:cNvSpPr/>
          <p:nvPr/>
        </p:nvSpPr>
        <p:spPr>
          <a:xfrm>
            <a:off x="8429652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Rectangle 24"/>
          <p:cNvSpPr/>
          <p:nvPr/>
        </p:nvSpPr>
        <p:spPr>
          <a:xfrm>
            <a:off x="8143900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Rectangle 25"/>
          <p:cNvSpPr/>
          <p:nvPr/>
        </p:nvSpPr>
        <p:spPr>
          <a:xfrm>
            <a:off x="8143900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Rectangle 26"/>
          <p:cNvSpPr/>
          <p:nvPr/>
        </p:nvSpPr>
        <p:spPr>
          <a:xfrm>
            <a:off x="7572396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Rectangle 29"/>
          <p:cNvSpPr/>
          <p:nvPr/>
        </p:nvSpPr>
        <p:spPr>
          <a:xfrm>
            <a:off x="7858148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Rectangle 30"/>
          <p:cNvSpPr/>
          <p:nvPr/>
        </p:nvSpPr>
        <p:spPr>
          <a:xfrm>
            <a:off x="8429652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Rectangle 32"/>
          <p:cNvSpPr/>
          <p:nvPr/>
        </p:nvSpPr>
        <p:spPr>
          <a:xfrm>
            <a:off x="8143900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ectangle 36"/>
          <p:cNvSpPr/>
          <p:nvPr/>
        </p:nvSpPr>
        <p:spPr>
          <a:xfrm>
            <a:off x="7286644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k-SK" altLang="ja-JP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sk-SK" altLang="ja-JP" smtClean="0"/>
              <a:t>Kliknite sem a upravte štýly predlohy textu.</a:t>
            </a:r>
          </a:p>
          <a:p>
            <a:pPr lvl="1"/>
            <a:r>
              <a:rPr lang="sk-SK" altLang="ja-JP" smtClean="0"/>
              <a:t>Druhá úroveň</a:t>
            </a:r>
          </a:p>
          <a:p>
            <a:pPr lvl="2"/>
            <a:r>
              <a:rPr lang="sk-SK" altLang="ja-JP" smtClean="0"/>
              <a:t>Tretia úroveň</a:t>
            </a:r>
          </a:p>
          <a:p>
            <a:pPr lvl="3"/>
            <a:r>
              <a:rPr lang="sk-SK" altLang="ja-JP" smtClean="0"/>
              <a:t>Štvrtá úroveň</a:t>
            </a:r>
          </a:p>
          <a:p>
            <a:pPr lvl="4"/>
            <a:r>
              <a:rPr lang="sk-SK" altLang="ja-JP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EB685-6084-413E-B924-F220E463F7E4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E0140-852C-42F7-B6D9-C95EBCFC852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sk-SK" altLang="ja-JP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sk-SK" altLang="ja-JP" smtClean="0"/>
              <a:t>Kliknite sem a upravte štýly predlohy textu.</a:t>
            </a:r>
          </a:p>
          <a:p>
            <a:pPr lvl="1"/>
            <a:r>
              <a:rPr lang="sk-SK" altLang="ja-JP" smtClean="0"/>
              <a:t>Druhá úroveň</a:t>
            </a:r>
          </a:p>
          <a:p>
            <a:pPr lvl="2"/>
            <a:r>
              <a:rPr lang="sk-SK" altLang="ja-JP" smtClean="0"/>
              <a:t>Tretia úroveň</a:t>
            </a:r>
          </a:p>
          <a:p>
            <a:pPr lvl="3"/>
            <a:r>
              <a:rPr lang="sk-SK" altLang="ja-JP" smtClean="0"/>
              <a:t>Štvrtá úroveň</a:t>
            </a:r>
          </a:p>
          <a:p>
            <a:pPr lvl="4"/>
            <a:r>
              <a:rPr lang="sk-SK" altLang="ja-JP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EB685-6084-413E-B924-F220E463F7E4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E0140-852C-42F7-B6D9-C95EBCFC852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k-SK" altLang="ja-JP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k-SK" altLang="ja-JP" smtClean="0"/>
              <a:t>Kliknite sem a upravte štýly predlohy textu.</a:t>
            </a:r>
          </a:p>
          <a:p>
            <a:pPr lvl="1"/>
            <a:r>
              <a:rPr lang="sk-SK" altLang="ja-JP" smtClean="0"/>
              <a:t>Druhá úroveň</a:t>
            </a:r>
          </a:p>
          <a:p>
            <a:pPr lvl="2"/>
            <a:r>
              <a:rPr lang="sk-SK" altLang="ja-JP" smtClean="0"/>
              <a:t>Tretia úroveň</a:t>
            </a:r>
          </a:p>
          <a:p>
            <a:pPr lvl="3"/>
            <a:r>
              <a:rPr lang="sk-SK" altLang="ja-JP" smtClean="0"/>
              <a:t>Štvrtá úroveň</a:t>
            </a:r>
          </a:p>
          <a:p>
            <a:pPr lvl="4"/>
            <a:r>
              <a:rPr lang="sk-SK" altLang="ja-JP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EB685-6084-413E-B924-F220E463F7E4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E0140-852C-42F7-B6D9-C95EBCFC852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4214818"/>
            <a:ext cx="5718048" cy="977486"/>
          </a:xfrm>
        </p:spPr>
        <p:txBody>
          <a:bodyPr lIns="82296" tIns="45720" bIns="0" anchor="t"/>
          <a:lstStyle>
            <a:lvl1pPr marL="374904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altLang="ja-JP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EB685-6084-413E-B924-F220E463F7E4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E0140-852C-42F7-B6D9-C95EBCFC852F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366404"/>
            <a:ext cx="8156448" cy="777240"/>
          </a:xfrm>
        </p:spPr>
        <p:txBody>
          <a:bodyPr tIns="64008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>
              <a:buNone/>
              <a:defRPr sz="38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sk-SK" altLang="ja-JP" smtClean="0"/>
              <a:t>Kliknite sem a upravte štýl predlohy nadpisov.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14348" y="5277543"/>
            <a:ext cx="75009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sk-SK" altLang="ja-JP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altLang="ja-JP" smtClean="0"/>
              <a:t>Kliknite sem a upravte štýly predlohy textu.</a:t>
            </a:r>
          </a:p>
          <a:p>
            <a:pPr lvl="1"/>
            <a:r>
              <a:rPr lang="sk-SK" altLang="ja-JP" smtClean="0"/>
              <a:t>Druhá úroveň</a:t>
            </a:r>
          </a:p>
          <a:p>
            <a:pPr lvl="2"/>
            <a:r>
              <a:rPr lang="sk-SK" altLang="ja-JP" smtClean="0"/>
              <a:t>Tretia úroveň</a:t>
            </a:r>
          </a:p>
          <a:p>
            <a:pPr lvl="3"/>
            <a:r>
              <a:rPr lang="sk-SK" altLang="ja-JP" smtClean="0"/>
              <a:t>Štvrtá úroveň</a:t>
            </a:r>
          </a:p>
          <a:p>
            <a:pPr lvl="4"/>
            <a:r>
              <a:rPr lang="sk-SK" altLang="ja-JP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altLang="ja-JP" smtClean="0"/>
              <a:t>Kliknite sem a upravte štýly predlohy textu.</a:t>
            </a:r>
          </a:p>
          <a:p>
            <a:pPr lvl="1"/>
            <a:r>
              <a:rPr lang="sk-SK" altLang="ja-JP" smtClean="0"/>
              <a:t>Druhá úroveň</a:t>
            </a:r>
          </a:p>
          <a:p>
            <a:pPr lvl="2"/>
            <a:r>
              <a:rPr lang="sk-SK" altLang="ja-JP" smtClean="0"/>
              <a:t>Tretia úroveň</a:t>
            </a:r>
          </a:p>
          <a:p>
            <a:pPr lvl="3"/>
            <a:r>
              <a:rPr lang="sk-SK" altLang="ja-JP" smtClean="0"/>
              <a:t>Štvrtá úroveň</a:t>
            </a:r>
          </a:p>
          <a:p>
            <a:pPr lvl="4"/>
            <a:r>
              <a:rPr lang="sk-SK" altLang="ja-JP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EB685-6084-413E-B924-F220E463F7E4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E0140-852C-42F7-B6D9-C95EBCFC852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sk-SK" altLang="ja-JP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altLang="ja-JP" smtClean="0"/>
              <a:t>Kliknite sem a upravte štýly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altLang="ja-JP" smtClean="0"/>
              <a:t>Kliknite sem a upravte štýly predlohy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altLang="ja-JP" smtClean="0"/>
              <a:t>Kliknite sem a upravte štýly predlohy textu.</a:t>
            </a:r>
          </a:p>
          <a:p>
            <a:pPr lvl="1"/>
            <a:r>
              <a:rPr lang="sk-SK" altLang="ja-JP" smtClean="0"/>
              <a:t>Druhá úroveň</a:t>
            </a:r>
          </a:p>
          <a:p>
            <a:pPr lvl="2"/>
            <a:r>
              <a:rPr lang="sk-SK" altLang="ja-JP" smtClean="0"/>
              <a:t>Tretia úroveň</a:t>
            </a:r>
          </a:p>
          <a:p>
            <a:pPr lvl="3"/>
            <a:r>
              <a:rPr lang="sk-SK" altLang="ja-JP" smtClean="0"/>
              <a:t>Štvrtá úroveň</a:t>
            </a:r>
          </a:p>
          <a:p>
            <a:pPr lvl="4"/>
            <a:r>
              <a:rPr lang="sk-SK" altLang="ja-JP" smtClean="0"/>
              <a:t>Piata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altLang="ja-JP" smtClean="0"/>
              <a:t>Kliknite sem a upravte štýly predlohy textu.</a:t>
            </a:r>
          </a:p>
          <a:p>
            <a:pPr lvl="1"/>
            <a:r>
              <a:rPr lang="sk-SK" altLang="ja-JP" smtClean="0"/>
              <a:t>Druhá úroveň</a:t>
            </a:r>
          </a:p>
          <a:p>
            <a:pPr lvl="2"/>
            <a:r>
              <a:rPr lang="sk-SK" altLang="ja-JP" smtClean="0"/>
              <a:t>Tretia úroveň</a:t>
            </a:r>
          </a:p>
          <a:p>
            <a:pPr lvl="3"/>
            <a:r>
              <a:rPr lang="sk-SK" altLang="ja-JP" smtClean="0"/>
              <a:t>Štvrtá úroveň</a:t>
            </a:r>
          </a:p>
          <a:p>
            <a:pPr lvl="4"/>
            <a:r>
              <a:rPr lang="sk-SK" altLang="ja-JP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EB685-6084-413E-B924-F220E463F7E4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E0140-852C-42F7-B6D9-C95EBCFC852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sk-SK" altLang="ja-JP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EB685-6084-413E-B924-F220E463F7E4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E0140-852C-42F7-B6D9-C95EBCFC852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EB685-6084-413E-B924-F220E463F7E4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E0140-852C-42F7-B6D9-C95EBCFC852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2528878" cy="1162050"/>
          </a:xfrm>
        </p:spPr>
        <p:txBody>
          <a:bodyPr anchor="ctr"/>
          <a:lstStyle>
            <a:lvl1pPr algn="l">
              <a:buNone/>
              <a:defRPr sz="2000" b="0"/>
            </a:lvl1pPr>
            <a:extLst/>
          </a:lstStyle>
          <a:p>
            <a:r>
              <a:rPr lang="sk-SK" altLang="ja-JP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28878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k-SK" altLang="ja-JP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285728"/>
            <a:ext cx="5486400" cy="5721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k-SK" altLang="ja-JP" smtClean="0"/>
              <a:t>Kliknite sem a upravte štýly predlohy textu.</a:t>
            </a:r>
          </a:p>
          <a:p>
            <a:pPr lvl="1"/>
            <a:r>
              <a:rPr lang="sk-SK" altLang="ja-JP" smtClean="0"/>
              <a:t>Druhá úroveň</a:t>
            </a:r>
          </a:p>
          <a:p>
            <a:pPr lvl="2"/>
            <a:r>
              <a:rPr lang="sk-SK" altLang="ja-JP" smtClean="0"/>
              <a:t>Tretia úroveň</a:t>
            </a:r>
          </a:p>
          <a:p>
            <a:pPr lvl="3"/>
            <a:r>
              <a:rPr lang="sk-SK" altLang="ja-JP" smtClean="0"/>
              <a:t>Štvrtá úroveň</a:t>
            </a:r>
          </a:p>
          <a:p>
            <a:pPr lvl="4"/>
            <a:r>
              <a:rPr lang="sk-SK" altLang="ja-JP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EB685-6084-413E-B924-F220E463F7E4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E0140-852C-42F7-B6D9-C95EBCFC852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914400" y="4941829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sk-SK" altLang="ja-JP" smtClean="0"/>
              <a:t>Kliknite sem a upravte štýl predlohy nadpisov.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57166"/>
            <a:ext cx="6858048" cy="4286280"/>
          </a:xfrm>
          <a:noFill/>
          <a:ln w="12700">
            <a:noFill/>
          </a:ln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sk-SK" altLang="ja-JP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914400" y="5643578"/>
            <a:ext cx="6858000" cy="428628"/>
          </a:xfrm>
        </p:spPr>
        <p:txBody>
          <a:bodyPr>
            <a:normAutofit/>
          </a:bodyPr>
          <a:lstStyle>
            <a:lvl1pPr marL="27432" indent="0">
              <a:spcBef>
                <a:spcPts val="0"/>
              </a:spcBef>
              <a:buNone/>
              <a:defRPr sz="11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k-SK" altLang="ja-JP" smtClean="0"/>
              <a:t>Kliknite sem a upravte štýly predlohy textu.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B685-6084-413E-B924-F220E463F7E4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BE0140-852C-42F7-B6D9-C95EBCFC852F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-1"/>
            <a:ext cx="214282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extLst/>
          </a:lstStyle>
          <a:p>
            <a:r>
              <a:rPr lang="sk-SK" altLang="ja-JP" smtClean="0"/>
              <a:t>Kliknite sem a upravte štýl predlohy nadpisov.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571612"/>
            <a:ext cx="7772400" cy="4783948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sk-SK" altLang="ja-JP" smtClean="0"/>
              <a:t>Kliknite sem a upravte štýly predlohy textu.</a:t>
            </a:r>
          </a:p>
          <a:p>
            <a:pPr lvl="1"/>
            <a:r>
              <a:rPr lang="sk-SK" altLang="ja-JP" smtClean="0"/>
              <a:t>Druhá úroveň</a:t>
            </a:r>
          </a:p>
          <a:p>
            <a:pPr lvl="2"/>
            <a:r>
              <a:rPr lang="sk-SK" altLang="ja-JP" smtClean="0"/>
              <a:t>Tretia úroveň</a:t>
            </a:r>
          </a:p>
          <a:p>
            <a:pPr lvl="3"/>
            <a:r>
              <a:rPr lang="sk-SK" altLang="ja-JP" smtClean="0"/>
              <a:t>Štvrtá úroveň</a:t>
            </a:r>
          </a:p>
          <a:p>
            <a:pPr lvl="4"/>
            <a:r>
              <a:rPr lang="sk-SK" altLang="ja-JP" smtClean="0"/>
              <a:t>Piata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21461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335EB685-6084-413E-B924-F220E463F7E4}" type="datetimeFigureOut">
              <a:rPr lang="sk-SK" smtClean="0"/>
              <a:t>9. 4. 2012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21461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21461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7BBE0140-852C-42F7-B6D9-C95EBCFC852F}" type="slidenum">
              <a:rPr lang="sk-SK" smtClean="0"/>
              <a:t>‹#›</a:t>
            </a:fld>
            <a:endParaRPr lang="sk-SK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-3293075" y="342900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3243408" y="342823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3185349" y="3428230"/>
            <a:ext cx="6858000" cy="1588"/>
          </a:xfrm>
          <a:prstGeom prst="line">
            <a:avLst/>
          </a:prstGeom>
          <a:ln w="31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699724" y="3428182"/>
            <a:ext cx="6858000" cy="1588"/>
          </a:xfrm>
          <a:prstGeom prst="line">
            <a:avLst/>
          </a:prstGeom>
          <a:ln w="285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zoom/>
  </p:transition>
  <p:txStyles>
    <p:titleStyle>
      <a:lvl1pPr algn="l" rtl="0" eaLnBrk="1" latinLnBrk="0" hangingPunct="1">
        <a:spcBef>
          <a:spcPct val="0"/>
        </a:spcBef>
        <a:buNone/>
        <a:defRPr kumimoji="1" sz="4000" b="1" kern="1200" cap="none" spc="0" baseline="0">
          <a:ln/>
          <a:gradFill>
            <a:gsLst>
              <a:gs pos="0">
                <a:schemeClr val="tx2">
                  <a:lumMod val="90000"/>
                </a:schemeClr>
              </a:gs>
              <a:gs pos="50000">
                <a:schemeClr val="tx2">
                  <a:lumMod val="50000"/>
                </a:schemeClr>
              </a:gs>
              <a:gs pos="100000">
                <a:schemeClr val="tx2">
                  <a:lumMod val="2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accent2">
            <a:lumMod val="75000"/>
          </a:schemeClr>
        </a:buClr>
        <a:buSzPct val="85000"/>
        <a:buFont typeface="Wingdings 2" pitchFamily="18" charset="2"/>
        <a:buChar char="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" pitchFamily="2" charset="2"/>
        <a:buChar char="l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>
            <a:lumMod val="40000"/>
            <a:lumOff val="60000"/>
          </a:schemeClr>
        </a:buClr>
        <a:buSzPct val="65000"/>
        <a:buFont typeface="Wingdings 2" pitchFamily="18" charset="2"/>
        <a:buChar char="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2">
            <a:lumMod val="20000"/>
            <a:lumOff val="80000"/>
          </a:schemeClr>
        </a:buClr>
        <a:buSzPct val="100000"/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50000"/>
        <a:buFont typeface="Wingdings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sk-SK" dirty="0" smtClean="0"/>
              <a:t>Ako prebiehajú chemické reakcie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sk-SK" dirty="0" smtClean="0"/>
              <a:t>Chémia 7.ročník, kapitola 2.3.1</a:t>
            </a:r>
          </a:p>
          <a:p>
            <a:pPr algn="r"/>
            <a:r>
              <a:rPr lang="sk-SK" dirty="0" smtClean="0"/>
              <a:t>RNDr. Veronika Müllerová, 2012</a:t>
            </a:r>
            <a:endParaRPr lang="sk-SK" dirty="0"/>
          </a:p>
        </p:txBody>
      </p:sp>
      <p:pic>
        <p:nvPicPr>
          <p:cNvPr id="3075" name="Picture 3" descr="C:\Users\Veronikam\AppData\Local\Microsoft\Windows\Temporary Internet Files\Content.IE5\9FN2OO30\MC9002166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620688"/>
            <a:ext cx="1513332" cy="182057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12064"/>
            <a:ext cx="8424936" cy="914400"/>
          </a:xfrm>
        </p:spPr>
        <p:txBody>
          <a:bodyPr/>
          <a:lstStyle/>
          <a:p>
            <a:pPr algn="ctr"/>
            <a:r>
              <a:rPr lang="sk-SK" dirty="0" smtClean="0"/>
              <a:t>Problém na domáce riešenie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1571612"/>
            <a:ext cx="7772400" cy="1713372"/>
          </a:xfrm>
        </p:spPr>
        <p:txBody>
          <a:bodyPr/>
          <a:lstStyle/>
          <a:p>
            <a:r>
              <a:rPr lang="sk-SK" dirty="0" smtClean="0"/>
              <a:t>Čím sa líšili zadania predchádzajúcich úloh ?</a:t>
            </a:r>
          </a:p>
          <a:p>
            <a:r>
              <a:rPr lang="sk-SK" dirty="0" smtClean="0"/>
              <a:t>Zostavte nové zadanie úlohy tak, aby počet riešení z úlohy 1 ostal nezmenený.</a:t>
            </a:r>
            <a:endParaRPr lang="sk-SK" dirty="0"/>
          </a:p>
        </p:txBody>
      </p:sp>
      <p:pic>
        <p:nvPicPr>
          <p:cNvPr id="1026" name="Picture 2" descr="C:\Users\Veronikam\AppData\Local\Microsoft\Windows\Temporary Internet Files\Content.IE5\ADL8ZFQC\MC90007862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301208"/>
            <a:ext cx="1331640" cy="1307917"/>
          </a:xfrm>
          <a:prstGeom prst="rect">
            <a:avLst/>
          </a:prstGeom>
          <a:noFill/>
        </p:spPr>
      </p:pic>
      <p:pic>
        <p:nvPicPr>
          <p:cNvPr id="1027" name="Picture 3" descr="C:\Users\Veronikam\AppData\Local\Microsoft\Windows\Temporary Internet Files\Content.IE5\2RYREXA4\MC9000786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229200"/>
            <a:ext cx="1800200" cy="1372188"/>
          </a:xfrm>
          <a:prstGeom prst="rect">
            <a:avLst/>
          </a:prstGeom>
          <a:noFill/>
        </p:spPr>
      </p:pic>
      <p:pic>
        <p:nvPicPr>
          <p:cNvPr id="1028" name="Picture 4" descr="C:\Users\Veronikam\AppData\Local\Microsoft\Windows\Temporary Internet Files\Content.IE5\ADL8ZFQC\MC90007862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085184"/>
            <a:ext cx="498148" cy="15121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12064"/>
            <a:ext cx="8352928" cy="914400"/>
          </a:xfrm>
        </p:spPr>
        <p:txBody>
          <a:bodyPr/>
          <a:lstStyle/>
          <a:p>
            <a:pPr algn="ctr"/>
            <a:r>
              <a:rPr lang="sk-SK" sz="3600" dirty="0" smtClean="0"/>
              <a:t>Čo spôsobuje chemickú reakciu ?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1571612"/>
            <a:ext cx="7772400" cy="2577468"/>
          </a:xfrm>
        </p:spPr>
        <p:txBody>
          <a:bodyPr>
            <a:normAutofit/>
          </a:bodyPr>
          <a:lstStyle/>
          <a:p>
            <a:r>
              <a:rPr lang="sk-SK" dirty="0" smtClean="0"/>
              <a:t>Zrážky častíc reaktantov</a:t>
            </a:r>
          </a:p>
          <a:p>
            <a:r>
              <a:rPr lang="sk-SK" dirty="0" smtClean="0"/>
              <a:t>Základom </a:t>
            </a:r>
            <a:r>
              <a:rPr lang="sk-SK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zrážkovej teórie </a:t>
            </a:r>
            <a:r>
              <a:rPr lang="sk-SK" dirty="0" smtClean="0"/>
              <a:t>je predpoklad, že ak má dôjsť k vzájomnej reakcii </a:t>
            </a:r>
            <a:r>
              <a:rPr lang="sk-SK" dirty="0" err="1" smtClean="0"/>
              <a:t>častícreaktantov</a:t>
            </a:r>
            <a:r>
              <a:rPr lang="sk-SK" dirty="0" smtClean="0"/>
              <a:t>, </a:t>
            </a:r>
            <a:r>
              <a:rPr lang="sk-SK" dirty="0" smtClean="0"/>
              <a:t>tak sa tieto častice musia najprv zraziť. </a:t>
            </a:r>
            <a:endParaRPr lang="sk-SK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Kedy je zrážka účinná 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2204864"/>
            <a:ext cx="7772400" cy="29523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3600" dirty="0" smtClean="0"/>
              <a:t>	</a:t>
            </a:r>
            <a:r>
              <a:rPr lang="sk-SK" sz="3600" dirty="0" smtClean="0"/>
              <a:t> </a:t>
            </a:r>
            <a:r>
              <a:rPr lang="sk-SK" sz="3600" dirty="0" smtClean="0"/>
              <a:t>Častice </a:t>
            </a:r>
            <a:r>
              <a:rPr lang="sk-SK" sz="3600" dirty="0" smtClean="0"/>
              <a:t>m</a:t>
            </a:r>
            <a:r>
              <a:rPr lang="sk-SK" sz="3600" dirty="0" smtClean="0"/>
              <a:t>usia </a:t>
            </a:r>
            <a:r>
              <a:rPr lang="sk-SK" sz="3600" dirty="0" smtClean="0"/>
              <a:t>mať </a:t>
            </a:r>
            <a:r>
              <a:rPr lang="sk-SK" sz="3600" dirty="0" smtClean="0"/>
              <a:t>v </a:t>
            </a:r>
            <a:r>
              <a:rPr lang="sk-SK" sz="3600" dirty="0" smtClean="0"/>
              <a:t>okamihu </a:t>
            </a:r>
            <a:r>
              <a:rPr lang="sk-SK" sz="3600" dirty="0" smtClean="0"/>
              <a:t>zrážky:</a:t>
            </a:r>
          </a:p>
          <a:p>
            <a:r>
              <a:rPr lang="sk-SK" sz="3600" dirty="0" smtClean="0"/>
              <a:t> </a:t>
            </a:r>
            <a:r>
              <a:rPr lang="sk-SK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vhodnú priestorovú </a:t>
            </a:r>
            <a:r>
              <a:rPr lang="sk-SK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orientáciu</a:t>
            </a:r>
            <a:r>
              <a:rPr lang="sk-SK" sz="3600" dirty="0" smtClean="0"/>
              <a:t>,</a:t>
            </a:r>
          </a:p>
          <a:p>
            <a:r>
              <a:rPr lang="sk-SK" sz="3600" dirty="0" smtClean="0"/>
              <a:t> </a:t>
            </a:r>
            <a:r>
              <a:rPr lang="sk-SK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dostatočnú </a:t>
            </a:r>
            <a:r>
              <a:rPr lang="sk-SK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energiu</a:t>
            </a:r>
            <a:r>
              <a:rPr lang="sk-SK" sz="3600" dirty="0" smtClean="0"/>
              <a:t>, ktorú nazývame aktivačná </a:t>
            </a:r>
            <a:r>
              <a:rPr lang="sk-SK" sz="3600" dirty="0" smtClean="0"/>
              <a:t>energia.</a:t>
            </a:r>
            <a:endParaRPr lang="sk-SK" sz="3600" dirty="0" smtClean="0"/>
          </a:p>
          <a:p>
            <a:endParaRPr lang="sk-SK" sz="3600" dirty="0"/>
          </a:p>
        </p:txBody>
      </p:sp>
      <p:pic>
        <p:nvPicPr>
          <p:cNvPr id="2050" name="Picture 2" descr="C:\Users\Veronikam\AppData\Local\Microsoft\Windows\Temporary Internet Files\Content.IE5\WT3891B2\MC90044172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4624"/>
            <a:ext cx="1728192" cy="17281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914400"/>
          </a:xfrm>
        </p:spPr>
        <p:txBody>
          <a:bodyPr/>
          <a:lstStyle/>
          <a:p>
            <a:pPr algn="ctr"/>
            <a:r>
              <a:rPr lang="sk-SK" sz="3200" dirty="0" smtClean="0"/>
              <a:t>Na ktorom obrázku je vhodná priestorová orientácia častíc ?</a:t>
            </a:r>
            <a:endParaRPr lang="sk-SK" sz="3200" dirty="0"/>
          </a:p>
        </p:txBody>
      </p:sp>
      <p:grpSp>
        <p:nvGrpSpPr>
          <p:cNvPr id="52" name="Skupina 51"/>
          <p:cNvGrpSpPr/>
          <p:nvPr/>
        </p:nvGrpSpPr>
        <p:grpSpPr>
          <a:xfrm>
            <a:off x="899592" y="1340768"/>
            <a:ext cx="3384376" cy="2592288"/>
            <a:chOff x="899592" y="1340768"/>
            <a:chExt cx="3384376" cy="2592288"/>
          </a:xfrm>
        </p:grpSpPr>
        <p:grpSp>
          <p:nvGrpSpPr>
            <p:cNvPr id="51" name="Skupina 50"/>
            <p:cNvGrpSpPr/>
            <p:nvPr/>
          </p:nvGrpSpPr>
          <p:grpSpPr>
            <a:xfrm>
              <a:off x="899592" y="1340768"/>
              <a:ext cx="3384376" cy="2592288"/>
              <a:chOff x="899592" y="1340768"/>
              <a:chExt cx="3384376" cy="2592288"/>
            </a:xfrm>
          </p:grpSpPr>
          <p:sp>
            <p:nvSpPr>
              <p:cNvPr id="32" name="Zaoblený obdĺžnik 31"/>
              <p:cNvSpPr/>
              <p:nvPr/>
            </p:nvSpPr>
            <p:spPr>
              <a:xfrm>
                <a:off x="899592" y="1340768"/>
                <a:ext cx="3384376" cy="2592288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7" name="Skupina 6"/>
              <p:cNvGrpSpPr/>
              <p:nvPr/>
            </p:nvGrpSpPr>
            <p:grpSpPr>
              <a:xfrm rot="5400000">
                <a:off x="1403648" y="2276872"/>
                <a:ext cx="576064" cy="1080120"/>
                <a:chOff x="1259632" y="2636912"/>
                <a:chExt cx="576064" cy="1080120"/>
              </a:xfrm>
            </p:grpSpPr>
            <p:sp>
              <p:nvSpPr>
                <p:cNvPr id="5" name="Ovál 4"/>
                <p:cNvSpPr/>
                <p:nvPr/>
              </p:nvSpPr>
              <p:spPr>
                <a:xfrm>
                  <a:off x="1259632" y="2636912"/>
                  <a:ext cx="576064" cy="57606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  <a:scene3d>
                  <a:camera prst="orthographicFront"/>
                  <a:lightRig rig="fla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6" name="Ovál 5"/>
                <p:cNvSpPr/>
                <p:nvPr/>
              </p:nvSpPr>
              <p:spPr>
                <a:xfrm>
                  <a:off x="1259632" y="3140968"/>
                  <a:ext cx="576064" cy="57606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  <a:scene3d>
                  <a:camera prst="orthographicFront"/>
                  <a:lightRig rig="fla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grpSp>
            <p:nvGrpSpPr>
              <p:cNvPr id="10" name="Skupina 9"/>
              <p:cNvGrpSpPr/>
              <p:nvPr/>
            </p:nvGrpSpPr>
            <p:grpSpPr>
              <a:xfrm>
                <a:off x="2843808" y="1628800"/>
                <a:ext cx="1080120" cy="2088232"/>
                <a:chOff x="3779912" y="2276872"/>
                <a:chExt cx="1080120" cy="2088232"/>
              </a:xfrm>
              <a:solidFill>
                <a:schemeClr val="bg2"/>
              </a:solidFill>
            </p:grpSpPr>
            <p:sp>
              <p:nvSpPr>
                <p:cNvPr id="8" name="Ovál 7"/>
                <p:cNvSpPr/>
                <p:nvPr/>
              </p:nvSpPr>
              <p:spPr>
                <a:xfrm>
                  <a:off x="3779912" y="2276872"/>
                  <a:ext cx="1080120" cy="1080120"/>
                </a:xfrm>
                <a:prstGeom prst="ellipse">
                  <a:avLst/>
                </a:prstGeom>
                <a:grpFill/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9" name="Ovál 8"/>
                <p:cNvSpPr/>
                <p:nvPr/>
              </p:nvSpPr>
              <p:spPr>
                <a:xfrm>
                  <a:off x="3779912" y="3284984"/>
                  <a:ext cx="1080120" cy="1080120"/>
                </a:xfrm>
                <a:prstGeom prst="ellipse">
                  <a:avLst/>
                </a:prstGeom>
                <a:grpFill/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36" name="BlokTextu 35"/>
              <p:cNvSpPr txBox="1"/>
              <p:nvPr/>
            </p:nvSpPr>
            <p:spPr>
              <a:xfrm>
                <a:off x="1187624" y="1484784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</a:t>
                </a:r>
                <a:endParaRPr lang="sk-SK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cxnSp>
          <p:nvCxnSpPr>
            <p:cNvPr id="41" name="Rovná spojovacia šípka 40"/>
            <p:cNvCxnSpPr/>
            <p:nvPr/>
          </p:nvCxnSpPr>
          <p:spPr>
            <a:xfrm>
              <a:off x="1403648" y="2276872"/>
              <a:ext cx="576064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ovná spojovacia šípka 44"/>
            <p:cNvCxnSpPr/>
            <p:nvPr/>
          </p:nvCxnSpPr>
          <p:spPr>
            <a:xfrm flipH="1">
              <a:off x="2987824" y="1484784"/>
              <a:ext cx="576064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Skupina 53"/>
          <p:cNvGrpSpPr/>
          <p:nvPr/>
        </p:nvGrpSpPr>
        <p:grpSpPr>
          <a:xfrm>
            <a:off x="4427984" y="1340768"/>
            <a:ext cx="4032448" cy="2592288"/>
            <a:chOff x="4427984" y="1340768"/>
            <a:chExt cx="4032448" cy="2592288"/>
          </a:xfrm>
        </p:grpSpPr>
        <p:sp>
          <p:nvSpPr>
            <p:cNvPr id="33" name="Zaoblený obdĺžnik 32"/>
            <p:cNvSpPr/>
            <p:nvPr/>
          </p:nvSpPr>
          <p:spPr>
            <a:xfrm>
              <a:off x="4427984" y="1340768"/>
              <a:ext cx="4032448" cy="259228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17" name="Skupina 16"/>
            <p:cNvGrpSpPr/>
            <p:nvPr/>
          </p:nvGrpSpPr>
          <p:grpSpPr>
            <a:xfrm rot="5400000">
              <a:off x="7488324" y="2096852"/>
              <a:ext cx="576064" cy="1080120"/>
              <a:chOff x="1259632" y="2636912"/>
              <a:chExt cx="576064" cy="1080120"/>
            </a:xfrm>
          </p:grpSpPr>
          <p:sp>
            <p:nvSpPr>
              <p:cNvPr id="18" name="Ovál 17"/>
              <p:cNvSpPr/>
              <p:nvPr/>
            </p:nvSpPr>
            <p:spPr>
              <a:xfrm>
                <a:off x="1259632" y="2636912"/>
                <a:ext cx="576064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fla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9" name="Ovál 18"/>
              <p:cNvSpPr/>
              <p:nvPr/>
            </p:nvSpPr>
            <p:spPr>
              <a:xfrm>
                <a:off x="1259632" y="3140968"/>
                <a:ext cx="576064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fla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29" name="Skupina 28"/>
            <p:cNvGrpSpPr/>
            <p:nvPr/>
          </p:nvGrpSpPr>
          <p:grpSpPr>
            <a:xfrm rot="5400000">
              <a:off x="5148064" y="1556792"/>
              <a:ext cx="1080120" cy="2088232"/>
              <a:chOff x="3779912" y="2276872"/>
              <a:chExt cx="1080120" cy="2088232"/>
            </a:xfrm>
            <a:solidFill>
              <a:schemeClr val="bg2"/>
            </a:solidFill>
          </p:grpSpPr>
          <p:sp>
            <p:nvSpPr>
              <p:cNvPr id="30" name="Ovál 29"/>
              <p:cNvSpPr/>
              <p:nvPr/>
            </p:nvSpPr>
            <p:spPr>
              <a:xfrm>
                <a:off x="3779912" y="2276872"/>
                <a:ext cx="1080120" cy="1080120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1" name="Ovál 30"/>
              <p:cNvSpPr/>
              <p:nvPr/>
            </p:nvSpPr>
            <p:spPr>
              <a:xfrm>
                <a:off x="3779912" y="3284984"/>
                <a:ext cx="1080120" cy="1080120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38" name="BlokTextu 37"/>
            <p:cNvSpPr txBox="1"/>
            <p:nvPr/>
          </p:nvSpPr>
          <p:spPr>
            <a:xfrm>
              <a:off x="7884368" y="148478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sk-SK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sk-S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3" name="Rovná spojovacia šípka 42"/>
            <p:cNvCxnSpPr/>
            <p:nvPr/>
          </p:nvCxnSpPr>
          <p:spPr>
            <a:xfrm>
              <a:off x="7452320" y="2060848"/>
              <a:ext cx="576064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ovná spojovacia šípka 47"/>
            <p:cNvCxnSpPr/>
            <p:nvPr/>
          </p:nvCxnSpPr>
          <p:spPr>
            <a:xfrm flipH="1">
              <a:off x="5364088" y="1916832"/>
              <a:ext cx="576064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Skupina 52"/>
          <p:cNvGrpSpPr/>
          <p:nvPr/>
        </p:nvGrpSpPr>
        <p:grpSpPr>
          <a:xfrm>
            <a:off x="899592" y="4077072"/>
            <a:ext cx="4032448" cy="2592288"/>
            <a:chOff x="899592" y="4077072"/>
            <a:chExt cx="4032448" cy="2592288"/>
          </a:xfrm>
        </p:grpSpPr>
        <p:sp>
          <p:nvSpPr>
            <p:cNvPr id="34" name="Zaoblený obdĺžnik 33"/>
            <p:cNvSpPr/>
            <p:nvPr/>
          </p:nvSpPr>
          <p:spPr>
            <a:xfrm>
              <a:off x="899592" y="4077072"/>
              <a:ext cx="4032448" cy="259228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11" name="Skupina 10"/>
            <p:cNvGrpSpPr/>
            <p:nvPr/>
          </p:nvGrpSpPr>
          <p:grpSpPr>
            <a:xfrm>
              <a:off x="1187624" y="4941168"/>
              <a:ext cx="576064" cy="1080120"/>
              <a:chOff x="1259632" y="2636912"/>
              <a:chExt cx="576064" cy="1080120"/>
            </a:xfrm>
          </p:grpSpPr>
          <p:sp>
            <p:nvSpPr>
              <p:cNvPr id="12" name="Ovál 11"/>
              <p:cNvSpPr/>
              <p:nvPr/>
            </p:nvSpPr>
            <p:spPr>
              <a:xfrm>
                <a:off x="1259632" y="2636912"/>
                <a:ext cx="576064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fla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3" name="Ovál 12"/>
              <p:cNvSpPr/>
              <p:nvPr/>
            </p:nvSpPr>
            <p:spPr>
              <a:xfrm>
                <a:off x="1259632" y="3140968"/>
                <a:ext cx="576064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fla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26" name="Skupina 25"/>
            <p:cNvGrpSpPr/>
            <p:nvPr/>
          </p:nvGrpSpPr>
          <p:grpSpPr>
            <a:xfrm rot="16200000">
              <a:off x="2987824" y="4365105"/>
              <a:ext cx="1080120" cy="2088232"/>
              <a:chOff x="3779912" y="2276872"/>
              <a:chExt cx="1080120" cy="2088232"/>
            </a:xfrm>
            <a:solidFill>
              <a:schemeClr val="bg2"/>
            </a:solidFill>
          </p:grpSpPr>
          <p:sp>
            <p:nvSpPr>
              <p:cNvPr id="27" name="Ovál 26"/>
              <p:cNvSpPr/>
              <p:nvPr/>
            </p:nvSpPr>
            <p:spPr>
              <a:xfrm>
                <a:off x="3779912" y="2276872"/>
                <a:ext cx="1080120" cy="1080120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8" name="Ovál 27"/>
              <p:cNvSpPr/>
              <p:nvPr/>
            </p:nvSpPr>
            <p:spPr>
              <a:xfrm>
                <a:off x="3779912" y="3284984"/>
                <a:ext cx="1080120" cy="1080120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39" name="BlokTextu 38"/>
            <p:cNvSpPr txBox="1"/>
            <p:nvPr/>
          </p:nvSpPr>
          <p:spPr>
            <a:xfrm>
              <a:off x="1187624" y="4293096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sk-SK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sk-S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2" name="Rovná spojovacia šípka 41"/>
            <p:cNvCxnSpPr/>
            <p:nvPr/>
          </p:nvCxnSpPr>
          <p:spPr>
            <a:xfrm>
              <a:off x="1259632" y="4797152"/>
              <a:ext cx="576064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ovná spojovacia šípka 48"/>
            <p:cNvCxnSpPr/>
            <p:nvPr/>
          </p:nvCxnSpPr>
          <p:spPr>
            <a:xfrm flipH="1">
              <a:off x="3203848" y="4725144"/>
              <a:ext cx="576064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Skupina 54"/>
          <p:cNvGrpSpPr/>
          <p:nvPr/>
        </p:nvGrpSpPr>
        <p:grpSpPr>
          <a:xfrm>
            <a:off x="5076056" y="4077072"/>
            <a:ext cx="3384376" cy="2592288"/>
            <a:chOff x="5076056" y="4077072"/>
            <a:chExt cx="3384376" cy="2592288"/>
          </a:xfrm>
        </p:grpSpPr>
        <p:sp>
          <p:nvSpPr>
            <p:cNvPr id="35" name="Zaoblený obdĺžnik 34"/>
            <p:cNvSpPr/>
            <p:nvPr/>
          </p:nvSpPr>
          <p:spPr>
            <a:xfrm>
              <a:off x="5076056" y="4077072"/>
              <a:ext cx="3384376" cy="259228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14" name="Skupina 13"/>
            <p:cNvGrpSpPr/>
            <p:nvPr/>
          </p:nvGrpSpPr>
          <p:grpSpPr>
            <a:xfrm>
              <a:off x="7380312" y="4941168"/>
              <a:ext cx="576064" cy="1080120"/>
              <a:chOff x="1259632" y="2636912"/>
              <a:chExt cx="576064" cy="1080120"/>
            </a:xfrm>
          </p:grpSpPr>
          <p:sp>
            <p:nvSpPr>
              <p:cNvPr id="15" name="Ovál 14"/>
              <p:cNvSpPr/>
              <p:nvPr/>
            </p:nvSpPr>
            <p:spPr>
              <a:xfrm>
                <a:off x="1259632" y="2636912"/>
                <a:ext cx="576064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fla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6" name="Ovál 15"/>
              <p:cNvSpPr/>
              <p:nvPr/>
            </p:nvSpPr>
            <p:spPr>
              <a:xfrm>
                <a:off x="1259632" y="3140968"/>
                <a:ext cx="576064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fla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23" name="Skupina 22"/>
            <p:cNvGrpSpPr/>
            <p:nvPr/>
          </p:nvGrpSpPr>
          <p:grpSpPr>
            <a:xfrm>
              <a:off x="5508104" y="4365104"/>
              <a:ext cx="1080120" cy="2088232"/>
              <a:chOff x="3779912" y="2276872"/>
              <a:chExt cx="1080120" cy="2088232"/>
            </a:xfrm>
            <a:solidFill>
              <a:schemeClr val="bg2"/>
            </a:solidFill>
          </p:grpSpPr>
          <p:sp>
            <p:nvSpPr>
              <p:cNvPr id="24" name="Ovál 23"/>
              <p:cNvSpPr/>
              <p:nvPr/>
            </p:nvSpPr>
            <p:spPr>
              <a:xfrm>
                <a:off x="3779912" y="2276872"/>
                <a:ext cx="1080120" cy="1080120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5" name="Ovál 24"/>
              <p:cNvSpPr/>
              <p:nvPr/>
            </p:nvSpPr>
            <p:spPr>
              <a:xfrm>
                <a:off x="3779912" y="3284984"/>
                <a:ext cx="1080120" cy="1080120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37" name="BlokTextu 36"/>
            <p:cNvSpPr txBox="1"/>
            <p:nvPr/>
          </p:nvSpPr>
          <p:spPr>
            <a:xfrm>
              <a:off x="7884368" y="4293096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sk-SK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sk-S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4" name="Rovná spojovacia šípka 43"/>
            <p:cNvCxnSpPr/>
            <p:nvPr/>
          </p:nvCxnSpPr>
          <p:spPr>
            <a:xfrm>
              <a:off x="5724128" y="4221088"/>
              <a:ext cx="576064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ovná spojovacia šípka 49"/>
            <p:cNvCxnSpPr/>
            <p:nvPr/>
          </p:nvCxnSpPr>
          <p:spPr>
            <a:xfrm flipH="1">
              <a:off x="7308304" y="4725144"/>
              <a:ext cx="576064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512064"/>
            <a:ext cx="8147248" cy="914400"/>
          </a:xfrm>
        </p:spPr>
        <p:txBody>
          <a:bodyPr/>
          <a:lstStyle/>
          <a:p>
            <a:r>
              <a:rPr lang="sk-SK" dirty="0" smtClean="0"/>
              <a:t>Ako prebehne účinná zrážka ?</a:t>
            </a:r>
            <a:endParaRPr lang="sk-SK" dirty="0"/>
          </a:p>
        </p:txBody>
      </p:sp>
      <p:grpSp>
        <p:nvGrpSpPr>
          <p:cNvPr id="5" name="Skupina 4"/>
          <p:cNvGrpSpPr>
            <a:grpSpLocks noChangeAspect="1"/>
          </p:cNvGrpSpPr>
          <p:nvPr/>
        </p:nvGrpSpPr>
        <p:grpSpPr>
          <a:xfrm>
            <a:off x="611840" y="1700808"/>
            <a:ext cx="2520000" cy="2089756"/>
            <a:chOff x="5076056" y="4077072"/>
            <a:chExt cx="3384376" cy="2592288"/>
          </a:xfrm>
        </p:grpSpPr>
        <p:sp>
          <p:nvSpPr>
            <p:cNvPr id="6" name="Zaoblený obdĺžnik 5"/>
            <p:cNvSpPr/>
            <p:nvPr/>
          </p:nvSpPr>
          <p:spPr>
            <a:xfrm>
              <a:off x="5076056" y="4077072"/>
              <a:ext cx="3384376" cy="259228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7" name="Skupina 13"/>
            <p:cNvGrpSpPr/>
            <p:nvPr/>
          </p:nvGrpSpPr>
          <p:grpSpPr>
            <a:xfrm>
              <a:off x="7380312" y="4941168"/>
              <a:ext cx="576064" cy="1080120"/>
              <a:chOff x="1259632" y="2636912"/>
              <a:chExt cx="576064" cy="1080120"/>
            </a:xfrm>
          </p:grpSpPr>
          <p:sp>
            <p:nvSpPr>
              <p:cNvPr id="14" name="Ovál 13"/>
              <p:cNvSpPr/>
              <p:nvPr/>
            </p:nvSpPr>
            <p:spPr>
              <a:xfrm>
                <a:off x="1259632" y="2636912"/>
                <a:ext cx="576064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fla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5" name="Ovál 14"/>
              <p:cNvSpPr/>
              <p:nvPr/>
            </p:nvSpPr>
            <p:spPr>
              <a:xfrm>
                <a:off x="1259632" y="3140968"/>
                <a:ext cx="576064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fla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8" name="Skupina 22"/>
            <p:cNvGrpSpPr/>
            <p:nvPr/>
          </p:nvGrpSpPr>
          <p:grpSpPr>
            <a:xfrm>
              <a:off x="5508104" y="4365104"/>
              <a:ext cx="1080120" cy="2088232"/>
              <a:chOff x="3779912" y="2276872"/>
              <a:chExt cx="1080120" cy="2088232"/>
            </a:xfrm>
            <a:solidFill>
              <a:schemeClr val="bg2"/>
            </a:solidFill>
          </p:grpSpPr>
          <p:sp>
            <p:nvSpPr>
              <p:cNvPr id="12" name="Ovál 11"/>
              <p:cNvSpPr/>
              <p:nvPr/>
            </p:nvSpPr>
            <p:spPr>
              <a:xfrm>
                <a:off x="3779912" y="2276872"/>
                <a:ext cx="1080120" cy="1080120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3" name="Ovál 12"/>
              <p:cNvSpPr/>
              <p:nvPr/>
            </p:nvSpPr>
            <p:spPr>
              <a:xfrm>
                <a:off x="3779912" y="3284984"/>
                <a:ext cx="1080120" cy="1080120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cxnSp>
          <p:nvCxnSpPr>
            <p:cNvPr id="10" name="Rovná spojovacia šípka 9"/>
            <p:cNvCxnSpPr/>
            <p:nvPr/>
          </p:nvCxnSpPr>
          <p:spPr>
            <a:xfrm>
              <a:off x="5724128" y="4221088"/>
              <a:ext cx="576064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ovacia šípka 10"/>
            <p:cNvCxnSpPr/>
            <p:nvPr/>
          </p:nvCxnSpPr>
          <p:spPr>
            <a:xfrm flipH="1">
              <a:off x="7308304" y="4725144"/>
              <a:ext cx="576064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Skupina 81"/>
          <p:cNvGrpSpPr/>
          <p:nvPr/>
        </p:nvGrpSpPr>
        <p:grpSpPr>
          <a:xfrm>
            <a:off x="3419872" y="1700808"/>
            <a:ext cx="2520000" cy="2089756"/>
            <a:chOff x="3347864" y="2420888"/>
            <a:chExt cx="2520000" cy="2089756"/>
          </a:xfrm>
        </p:grpSpPr>
        <p:sp>
          <p:nvSpPr>
            <p:cNvPr id="59" name="Zaoblený obdĺžnik 58"/>
            <p:cNvSpPr/>
            <p:nvPr/>
          </p:nvSpPr>
          <p:spPr>
            <a:xfrm>
              <a:off x="3347864" y="2420888"/>
              <a:ext cx="2520000" cy="2089756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60" name="Skupina 13"/>
            <p:cNvGrpSpPr/>
            <p:nvPr/>
          </p:nvGrpSpPr>
          <p:grpSpPr>
            <a:xfrm>
              <a:off x="4716016" y="3062324"/>
              <a:ext cx="428936" cy="870732"/>
              <a:chOff x="1259632" y="2636912"/>
              <a:chExt cx="576064" cy="1080120"/>
            </a:xfrm>
          </p:grpSpPr>
          <p:sp>
            <p:nvSpPr>
              <p:cNvPr id="66" name="Ovál 65"/>
              <p:cNvSpPr/>
              <p:nvPr/>
            </p:nvSpPr>
            <p:spPr>
              <a:xfrm>
                <a:off x="1259632" y="2636912"/>
                <a:ext cx="576064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fla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7" name="Ovál 66"/>
              <p:cNvSpPr/>
              <p:nvPr/>
            </p:nvSpPr>
            <p:spPr>
              <a:xfrm>
                <a:off x="1259632" y="3140968"/>
                <a:ext cx="576064" cy="57606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fla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61" name="Skupina 22"/>
            <p:cNvGrpSpPr/>
            <p:nvPr/>
          </p:nvGrpSpPr>
          <p:grpSpPr>
            <a:xfrm>
              <a:off x="3911761" y="2636912"/>
              <a:ext cx="804255" cy="1683415"/>
              <a:chOff x="3779912" y="2276872"/>
              <a:chExt cx="1080120" cy="2088232"/>
            </a:xfrm>
            <a:solidFill>
              <a:schemeClr val="bg2"/>
            </a:solidFill>
          </p:grpSpPr>
          <p:sp>
            <p:nvSpPr>
              <p:cNvPr id="64" name="Ovál 63"/>
              <p:cNvSpPr/>
              <p:nvPr/>
            </p:nvSpPr>
            <p:spPr>
              <a:xfrm>
                <a:off x="3779912" y="2276872"/>
                <a:ext cx="1080120" cy="1080120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5" name="Ovál 64"/>
              <p:cNvSpPr/>
              <p:nvPr/>
            </p:nvSpPr>
            <p:spPr>
              <a:xfrm>
                <a:off x="3779912" y="3284984"/>
                <a:ext cx="1080120" cy="1080120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cxnSp>
          <p:nvCxnSpPr>
            <p:cNvPr id="62" name="Rovná spojovacia šípka 61"/>
            <p:cNvCxnSpPr/>
            <p:nvPr/>
          </p:nvCxnSpPr>
          <p:spPr>
            <a:xfrm>
              <a:off x="3563888" y="3473090"/>
              <a:ext cx="428936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ovná spojovacia šípka 62"/>
            <p:cNvCxnSpPr/>
            <p:nvPr/>
          </p:nvCxnSpPr>
          <p:spPr>
            <a:xfrm flipH="1">
              <a:off x="5220072" y="3501008"/>
              <a:ext cx="428936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Skupina 82"/>
          <p:cNvGrpSpPr/>
          <p:nvPr/>
        </p:nvGrpSpPr>
        <p:grpSpPr>
          <a:xfrm>
            <a:off x="6228464" y="1700808"/>
            <a:ext cx="2520000" cy="2089756"/>
            <a:chOff x="6156456" y="2420888"/>
            <a:chExt cx="2520000" cy="2089756"/>
          </a:xfrm>
        </p:grpSpPr>
        <p:sp>
          <p:nvSpPr>
            <p:cNvPr id="69" name="Zaoblený obdĺžnik 68"/>
            <p:cNvSpPr/>
            <p:nvPr/>
          </p:nvSpPr>
          <p:spPr>
            <a:xfrm>
              <a:off x="6156456" y="2420888"/>
              <a:ext cx="2520000" cy="2089756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78" name="Skupina 77"/>
            <p:cNvGrpSpPr/>
            <p:nvPr/>
          </p:nvGrpSpPr>
          <p:grpSpPr>
            <a:xfrm>
              <a:off x="6795193" y="2558268"/>
              <a:ext cx="1233191" cy="870732"/>
              <a:chOff x="6648065" y="3501008"/>
              <a:chExt cx="1233191" cy="870732"/>
            </a:xfrm>
          </p:grpSpPr>
          <p:sp>
            <p:nvSpPr>
              <p:cNvPr id="76" name="Ovál 75"/>
              <p:cNvSpPr/>
              <p:nvPr/>
            </p:nvSpPr>
            <p:spPr>
              <a:xfrm>
                <a:off x="7452320" y="3717032"/>
                <a:ext cx="428936" cy="46439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fla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4" name="Ovál 73"/>
              <p:cNvSpPr/>
              <p:nvPr/>
            </p:nvSpPr>
            <p:spPr>
              <a:xfrm>
                <a:off x="6648065" y="3501008"/>
                <a:ext cx="804255" cy="87073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79" name="Skupina 78"/>
            <p:cNvGrpSpPr/>
            <p:nvPr/>
          </p:nvGrpSpPr>
          <p:grpSpPr>
            <a:xfrm>
              <a:off x="6804248" y="3566380"/>
              <a:ext cx="1233191" cy="870732"/>
              <a:chOff x="6648065" y="3501008"/>
              <a:chExt cx="1233191" cy="870732"/>
            </a:xfrm>
          </p:grpSpPr>
          <p:sp>
            <p:nvSpPr>
              <p:cNvPr id="80" name="Ovál 79"/>
              <p:cNvSpPr/>
              <p:nvPr/>
            </p:nvSpPr>
            <p:spPr>
              <a:xfrm>
                <a:off x="7452320" y="3717032"/>
                <a:ext cx="428936" cy="46439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fla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1" name="Ovál 80"/>
              <p:cNvSpPr/>
              <p:nvPr/>
            </p:nvSpPr>
            <p:spPr>
              <a:xfrm>
                <a:off x="6648065" y="3501008"/>
                <a:ext cx="804255" cy="87073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  <p:sp>
        <p:nvSpPr>
          <p:cNvPr id="85" name="BlokTextu 84"/>
          <p:cNvSpPr txBox="1"/>
          <p:nvPr/>
        </p:nvSpPr>
        <p:spPr>
          <a:xfrm>
            <a:off x="611560" y="4293096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Častice sa k sebe priblížia a zrazia sa</a:t>
            </a:r>
            <a:endParaRPr lang="sk-SK" sz="2400" dirty="0"/>
          </a:p>
        </p:txBody>
      </p:sp>
      <p:sp>
        <p:nvSpPr>
          <p:cNvPr id="86" name="BlokTextu 85"/>
          <p:cNvSpPr txBox="1"/>
          <p:nvPr/>
        </p:nvSpPr>
        <p:spPr>
          <a:xfrm>
            <a:off x="3347864" y="4293096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Zanikne spojenie medzi fialovými aj medzi žltými časticami</a:t>
            </a:r>
            <a:endParaRPr lang="sk-SK" sz="2400" dirty="0"/>
          </a:p>
        </p:txBody>
      </p:sp>
      <p:sp>
        <p:nvSpPr>
          <p:cNvPr id="87" name="BlokTextu 86"/>
          <p:cNvSpPr txBox="1"/>
          <p:nvPr/>
        </p:nvSpPr>
        <p:spPr>
          <a:xfrm>
            <a:off x="6300192" y="4293096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Vznikne spojenie medzi fialovou a žltou časticou, reaktanty sa zmenili na produkty</a:t>
            </a:r>
            <a:endParaRPr lang="sk-SK" sz="24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Úloha 1: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98376" y="1484784"/>
            <a:ext cx="7978080" cy="3009516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Vyberte si 2 reaktanty usporiadané tak, aby reakciou vznikli 2 produkty zložené z rôznych častíc. </a:t>
            </a:r>
            <a:r>
              <a:rPr lang="sk-SK" sz="2400" dirty="0" smtClean="0"/>
              <a:t>(Pozor ! Produkty sú iné ako reaktanty !)</a:t>
            </a:r>
            <a:endParaRPr lang="sk-SK" dirty="0" smtClean="0"/>
          </a:p>
          <a:p>
            <a:r>
              <a:rPr lang="sk-SK" dirty="0" smtClean="0"/>
              <a:t>Koľko je možných rôznych vzájomných usporiadaní reaktantov ?</a:t>
            </a:r>
          </a:p>
          <a:p>
            <a:r>
              <a:rPr lang="sk-SK" dirty="0" smtClean="0"/>
              <a:t>Koľko rôznych produktov môže pritom vzniknúť ? </a:t>
            </a:r>
            <a:endParaRPr lang="sk-SK" dirty="0"/>
          </a:p>
        </p:txBody>
      </p:sp>
      <p:grpSp>
        <p:nvGrpSpPr>
          <p:cNvPr id="23" name="Skupina 22"/>
          <p:cNvGrpSpPr/>
          <p:nvPr/>
        </p:nvGrpSpPr>
        <p:grpSpPr>
          <a:xfrm>
            <a:off x="2915816" y="4797152"/>
            <a:ext cx="3096344" cy="1008112"/>
            <a:chOff x="2915816" y="4797152"/>
            <a:chExt cx="3096344" cy="1008112"/>
          </a:xfrm>
        </p:grpSpPr>
        <p:grpSp>
          <p:nvGrpSpPr>
            <p:cNvPr id="6" name="Skupina 5"/>
            <p:cNvGrpSpPr/>
            <p:nvPr/>
          </p:nvGrpSpPr>
          <p:grpSpPr>
            <a:xfrm>
              <a:off x="2915816" y="4797152"/>
              <a:ext cx="504056" cy="1008112"/>
              <a:chOff x="1043608" y="4797152"/>
              <a:chExt cx="504056" cy="1008112"/>
            </a:xfrm>
          </p:grpSpPr>
          <p:sp>
            <p:nvSpPr>
              <p:cNvPr id="4" name="Ovál 3"/>
              <p:cNvSpPr/>
              <p:nvPr/>
            </p:nvSpPr>
            <p:spPr>
              <a:xfrm>
                <a:off x="1043608" y="4797152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A</a:t>
                </a:r>
                <a:endParaRPr lang="sk-SK" b="1" dirty="0"/>
              </a:p>
            </p:txBody>
          </p:sp>
          <p:sp>
            <p:nvSpPr>
              <p:cNvPr id="5" name="Ovál 4"/>
              <p:cNvSpPr/>
              <p:nvPr/>
            </p:nvSpPr>
            <p:spPr>
              <a:xfrm>
                <a:off x="1043608" y="5301208"/>
                <a:ext cx="504056" cy="504056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B</a:t>
                </a:r>
                <a:endParaRPr lang="sk-SK" b="1" dirty="0"/>
              </a:p>
            </p:txBody>
          </p:sp>
        </p:grpSp>
        <p:grpSp>
          <p:nvGrpSpPr>
            <p:cNvPr id="14" name="Skupina 13"/>
            <p:cNvGrpSpPr/>
            <p:nvPr/>
          </p:nvGrpSpPr>
          <p:grpSpPr>
            <a:xfrm>
              <a:off x="3779912" y="4797152"/>
              <a:ext cx="504056" cy="1008112"/>
              <a:chOff x="1907704" y="4797152"/>
              <a:chExt cx="504056" cy="1008112"/>
            </a:xfrm>
          </p:grpSpPr>
          <p:sp>
            <p:nvSpPr>
              <p:cNvPr id="11" name="Ovál 10"/>
              <p:cNvSpPr/>
              <p:nvPr/>
            </p:nvSpPr>
            <p:spPr>
              <a:xfrm>
                <a:off x="1907704" y="4797152"/>
                <a:ext cx="504056" cy="504056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/>
                  <a:t>B</a:t>
                </a:r>
                <a:endParaRPr lang="sk-SK" b="1" dirty="0"/>
              </a:p>
            </p:txBody>
          </p:sp>
          <p:sp>
            <p:nvSpPr>
              <p:cNvPr id="12" name="Ovál 11"/>
              <p:cNvSpPr/>
              <p:nvPr/>
            </p:nvSpPr>
            <p:spPr>
              <a:xfrm>
                <a:off x="1907704" y="5301208"/>
                <a:ext cx="504056" cy="504056"/>
              </a:xfrm>
              <a:prstGeom prst="ellipse">
                <a:avLst/>
              </a:prstGeom>
              <a:solidFill>
                <a:srgbClr val="A44328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/>
                  <a:t>A</a:t>
                </a:r>
                <a:endParaRPr lang="sk-SK" b="1" dirty="0"/>
              </a:p>
            </p:txBody>
          </p:sp>
        </p:grpSp>
        <p:grpSp>
          <p:nvGrpSpPr>
            <p:cNvPr id="21" name="Skupina 20"/>
            <p:cNvGrpSpPr/>
            <p:nvPr/>
          </p:nvGrpSpPr>
          <p:grpSpPr>
            <a:xfrm>
              <a:off x="4644008" y="4797152"/>
              <a:ext cx="504056" cy="1008112"/>
              <a:chOff x="2771800" y="4797152"/>
              <a:chExt cx="504056" cy="1008112"/>
            </a:xfrm>
          </p:grpSpPr>
          <p:sp>
            <p:nvSpPr>
              <p:cNvPr id="16" name="Ovál 15"/>
              <p:cNvSpPr/>
              <p:nvPr/>
            </p:nvSpPr>
            <p:spPr>
              <a:xfrm>
                <a:off x="2771800" y="4797152"/>
                <a:ext cx="504056" cy="504056"/>
              </a:xfrm>
              <a:prstGeom prst="ellipse">
                <a:avLst/>
              </a:prstGeom>
              <a:solidFill>
                <a:srgbClr val="00CC00"/>
              </a:solidFill>
              <a:ln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/>
                  <a:t>C</a:t>
                </a:r>
                <a:endParaRPr lang="sk-SK" b="1" dirty="0"/>
              </a:p>
            </p:txBody>
          </p:sp>
          <p:sp>
            <p:nvSpPr>
              <p:cNvPr id="17" name="Ovál 16"/>
              <p:cNvSpPr/>
              <p:nvPr/>
            </p:nvSpPr>
            <p:spPr>
              <a:xfrm>
                <a:off x="2771800" y="5301208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/>
                  <a:t>D</a:t>
                </a:r>
                <a:endParaRPr lang="sk-SK" b="1" dirty="0"/>
              </a:p>
            </p:txBody>
          </p:sp>
        </p:grpSp>
        <p:grpSp>
          <p:nvGrpSpPr>
            <p:cNvPr id="22" name="Skupina 21"/>
            <p:cNvGrpSpPr/>
            <p:nvPr/>
          </p:nvGrpSpPr>
          <p:grpSpPr>
            <a:xfrm>
              <a:off x="5508104" y="4797152"/>
              <a:ext cx="504056" cy="1008112"/>
              <a:chOff x="3563888" y="4797152"/>
              <a:chExt cx="504056" cy="1008112"/>
            </a:xfrm>
          </p:grpSpPr>
          <p:sp>
            <p:nvSpPr>
              <p:cNvPr id="19" name="Ovál 18"/>
              <p:cNvSpPr/>
              <p:nvPr/>
            </p:nvSpPr>
            <p:spPr>
              <a:xfrm>
                <a:off x="3563888" y="4797152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D</a:t>
                </a:r>
                <a:endParaRPr lang="sk-SK" b="1" dirty="0"/>
              </a:p>
            </p:txBody>
          </p:sp>
          <p:sp>
            <p:nvSpPr>
              <p:cNvPr id="20" name="Ovál 19"/>
              <p:cNvSpPr/>
              <p:nvPr/>
            </p:nvSpPr>
            <p:spPr>
              <a:xfrm>
                <a:off x="3563888" y="5301208"/>
                <a:ext cx="504056" cy="504056"/>
              </a:xfrm>
              <a:prstGeom prst="ellipse">
                <a:avLst/>
              </a:prstGeom>
              <a:solidFill>
                <a:srgbClr val="00CC00"/>
              </a:solidFill>
              <a:ln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C</a:t>
                </a:r>
                <a:endParaRPr lang="sk-SK" b="1" dirty="0"/>
              </a:p>
            </p:txBody>
          </p:sp>
        </p:grp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Riešenie úlohy 1: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3212976"/>
            <a:ext cx="7772400" cy="936104"/>
          </a:xfrm>
        </p:spPr>
        <p:txBody>
          <a:bodyPr>
            <a:normAutofit/>
          </a:bodyPr>
          <a:lstStyle/>
          <a:p>
            <a:r>
              <a:rPr lang="sk-SK" dirty="0" smtClean="0"/>
              <a:t> Počet vzájomných usporiadaní: </a:t>
            </a: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971600" y="5877272"/>
            <a:ext cx="7772400" cy="936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5000"/>
              <a:buFont typeface="Wingdings 2" pitchFamily="18" charset="2"/>
              <a:buChar char=""/>
              <a:tabLst/>
              <a:defRPr/>
            </a:pPr>
            <a:r>
              <a:rPr kumimoji="1" lang="sk-SK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Počet produktov: </a:t>
            </a:r>
            <a:r>
              <a:rPr kumimoji="1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1" lang="sk-SK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7" name="Skupina 36"/>
          <p:cNvGrpSpPr/>
          <p:nvPr/>
        </p:nvGrpSpPr>
        <p:grpSpPr>
          <a:xfrm>
            <a:off x="1475656" y="1700808"/>
            <a:ext cx="1152128" cy="1008112"/>
            <a:chOff x="1475656" y="1700808"/>
            <a:chExt cx="1152128" cy="1008112"/>
          </a:xfrm>
        </p:grpSpPr>
        <p:grpSp>
          <p:nvGrpSpPr>
            <p:cNvPr id="6" name="Skupina 5"/>
            <p:cNvGrpSpPr/>
            <p:nvPr/>
          </p:nvGrpSpPr>
          <p:grpSpPr>
            <a:xfrm>
              <a:off x="1475656" y="1700808"/>
              <a:ext cx="504056" cy="1008112"/>
              <a:chOff x="1043608" y="4797152"/>
              <a:chExt cx="504056" cy="1008112"/>
            </a:xfrm>
          </p:grpSpPr>
          <p:sp>
            <p:nvSpPr>
              <p:cNvPr id="7" name="Ovál 6"/>
              <p:cNvSpPr/>
              <p:nvPr/>
            </p:nvSpPr>
            <p:spPr>
              <a:xfrm>
                <a:off x="1043608" y="4797152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A</a:t>
                </a:r>
                <a:endParaRPr lang="sk-SK" b="1" dirty="0"/>
              </a:p>
            </p:txBody>
          </p:sp>
          <p:sp>
            <p:nvSpPr>
              <p:cNvPr id="8" name="Ovál 7"/>
              <p:cNvSpPr/>
              <p:nvPr/>
            </p:nvSpPr>
            <p:spPr>
              <a:xfrm>
                <a:off x="1043608" y="5301208"/>
                <a:ext cx="504056" cy="504056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B</a:t>
                </a:r>
                <a:endParaRPr lang="sk-SK" b="1" dirty="0"/>
              </a:p>
            </p:txBody>
          </p:sp>
        </p:grpSp>
        <p:grpSp>
          <p:nvGrpSpPr>
            <p:cNvPr id="9" name="Skupina 8"/>
            <p:cNvGrpSpPr/>
            <p:nvPr/>
          </p:nvGrpSpPr>
          <p:grpSpPr>
            <a:xfrm>
              <a:off x="2123728" y="1700808"/>
              <a:ext cx="504056" cy="1008112"/>
              <a:chOff x="2771800" y="4797152"/>
              <a:chExt cx="504056" cy="1008112"/>
            </a:xfrm>
          </p:grpSpPr>
          <p:sp>
            <p:nvSpPr>
              <p:cNvPr id="10" name="Ovál 9"/>
              <p:cNvSpPr/>
              <p:nvPr/>
            </p:nvSpPr>
            <p:spPr>
              <a:xfrm>
                <a:off x="2771800" y="4797152"/>
                <a:ext cx="504056" cy="504056"/>
              </a:xfrm>
              <a:prstGeom prst="ellipse">
                <a:avLst/>
              </a:prstGeom>
              <a:solidFill>
                <a:srgbClr val="00CC00"/>
              </a:solidFill>
              <a:ln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/>
                  <a:t>C</a:t>
                </a:r>
                <a:endParaRPr lang="sk-SK" b="1" dirty="0"/>
              </a:p>
            </p:txBody>
          </p:sp>
          <p:sp>
            <p:nvSpPr>
              <p:cNvPr id="11" name="Ovál 10"/>
              <p:cNvSpPr/>
              <p:nvPr/>
            </p:nvSpPr>
            <p:spPr>
              <a:xfrm>
                <a:off x="2771800" y="5301208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/>
                  <a:t>D</a:t>
                </a:r>
                <a:endParaRPr lang="sk-SK" b="1" dirty="0"/>
              </a:p>
            </p:txBody>
          </p:sp>
        </p:grpSp>
      </p:grpSp>
      <p:grpSp>
        <p:nvGrpSpPr>
          <p:cNvPr id="38" name="Skupina 37"/>
          <p:cNvGrpSpPr/>
          <p:nvPr/>
        </p:nvGrpSpPr>
        <p:grpSpPr>
          <a:xfrm>
            <a:off x="4067944" y="1700808"/>
            <a:ext cx="1152128" cy="1008112"/>
            <a:chOff x="4067944" y="1700808"/>
            <a:chExt cx="1152128" cy="1008112"/>
          </a:xfrm>
        </p:grpSpPr>
        <p:grpSp>
          <p:nvGrpSpPr>
            <p:cNvPr id="12" name="Skupina 11"/>
            <p:cNvGrpSpPr/>
            <p:nvPr/>
          </p:nvGrpSpPr>
          <p:grpSpPr>
            <a:xfrm>
              <a:off x="4067944" y="1700808"/>
              <a:ext cx="504056" cy="1008112"/>
              <a:chOff x="1043608" y="4797152"/>
              <a:chExt cx="504056" cy="1008112"/>
            </a:xfrm>
          </p:grpSpPr>
          <p:sp>
            <p:nvSpPr>
              <p:cNvPr id="13" name="Ovál 12"/>
              <p:cNvSpPr/>
              <p:nvPr/>
            </p:nvSpPr>
            <p:spPr>
              <a:xfrm>
                <a:off x="1043608" y="4797152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A</a:t>
                </a:r>
                <a:endParaRPr lang="sk-SK" b="1" dirty="0"/>
              </a:p>
            </p:txBody>
          </p:sp>
          <p:sp>
            <p:nvSpPr>
              <p:cNvPr id="14" name="Ovál 13"/>
              <p:cNvSpPr/>
              <p:nvPr/>
            </p:nvSpPr>
            <p:spPr>
              <a:xfrm>
                <a:off x="1043608" y="5301208"/>
                <a:ext cx="504056" cy="504056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B</a:t>
                </a:r>
                <a:endParaRPr lang="sk-SK" b="1" dirty="0"/>
              </a:p>
            </p:txBody>
          </p:sp>
        </p:grpSp>
        <p:grpSp>
          <p:nvGrpSpPr>
            <p:cNvPr id="15" name="Skupina 14"/>
            <p:cNvGrpSpPr/>
            <p:nvPr/>
          </p:nvGrpSpPr>
          <p:grpSpPr>
            <a:xfrm>
              <a:off x="4716016" y="1700808"/>
              <a:ext cx="504056" cy="1008112"/>
              <a:chOff x="3563888" y="4797152"/>
              <a:chExt cx="504056" cy="1008112"/>
            </a:xfrm>
          </p:grpSpPr>
          <p:sp>
            <p:nvSpPr>
              <p:cNvPr id="16" name="Ovál 15"/>
              <p:cNvSpPr/>
              <p:nvPr/>
            </p:nvSpPr>
            <p:spPr>
              <a:xfrm>
                <a:off x="3563888" y="4797152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D</a:t>
                </a:r>
                <a:endParaRPr lang="sk-SK" b="1" dirty="0"/>
              </a:p>
            </p:txBody>
          </p:sp>
          <p:sp>
            <p:nvSpPr>
              <p:cNvPr id="17" name="Ovál 16"/>
              <p:cNvSpPr/>
              <p:nvPr/>
            </p:nvSpPr>
            <p:spPr>
              <a:xfrm>
                <a:off x="3563888" y="5301208"/>
                <a:ext cx="504056" cy="504056"/>
              </a:xfrm>
              <a:prstGeom prst="ellipse">
                <a:avLst/>
              </a:prstGeom>
              <a:solidFill>
                <a:srgbClr val="00CC00"/>
              </a:solidFill>
              <a:ln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C</a:t>
                </a:r>
                <a:endParaRPr lang="sk-SK" b="1" dirty="0"/>
              </a:p>
            </p:txBody>
          </p:sp>
        </p:grpSp>
      </p:grpSp>
      <p:grpSp>
        <p:nvGrpSpPr>
          <p:cNvPr id="25" name="Skupina 24"/>
          <p:cNvGrpSpPr/>
          <p:nvPr/>
        </p:nvGrpSpPr>
        <p:grpSpPr>
          <a:xfrm>
            <a:off x="1475656" y="4221088"/>
            <a:ext cx="1008112" cy="504056"/>
            <a:chOff x="1475656" y="4221088"/>
            <a:chExt cx="1008112" cy="504056"/>
          </a:xfrm>
        </p:grpSpPr>
        <p:sp>
          <p:nvSpPr>
            <p:cNvPr id="19" name="Ovál 18"/>
            <p:cNvSpPr/>
            <p:nvPr/>
          </p:nvSpPr>
          <p:spPr>
            <a:xfrm>
              <a:off x="1475656" y="4221088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smtClean="0"/>
                <a:t>A</a:t>
              </a:r>
              <a:endParaRPr lang="sk-SK" b="1" dirty="0"/>
            </a:p>
          </p:txBody>
        </p:sp>
        <p:sp>
          <p:nvSpPr>
            <p:cNvPr id="22" name="Ovál 21"/>
            <p:cNvSpPr/>
            <p:nvPr/>
          </p:nvSpPr>
          <p:spPr>
            <a:xfrm>
              <a:off x="1979712" y="4221088"/>
              <a:ext cx="504056" cy="504056"/>
            </a:xfrm>
            <a:prstGeom prst="ellipse">
              <a:avLst/>
            </a:prstGeom>
            <a:solidFill>
              <a:srgbClr val="00CC00"/>
            </a:solidFill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/>
                <a:t>C</a:t>
              </a:r>
              <a:endParaRPr lang="sk-SK" b="1" dirty="0"/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1475656" y="5085184"/>
            <a:ext cx="1008112" cy="504056"/>
            <a:chOff x="1475656" y="5085184"/>
            <a:chExt cx="1008112" cy="504056"/>
          </a:xfrm>
        </p:grpSpPr>
        <p:sp>
          <p:nvSpPr>
            <p:cNvPr id="20" name="Ovál 19"/>
            <p:cNvSpPr/>
            <p:nvPr/>
          </p:nvSpPr>
          <p:spPr>
            <a:xfrm>
              <a:off x="1475656" y="5085184"/>
              <a:ext cx="504056" cy="504056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smtClean="0"/>
                <a:t>B</a:t>
              </a:r>
              <a:endParaRPr lang="sk-SK" b="1" dirty="0"/>
            </a:p>
          </p:txBody>
        </p:sp>
        <p:sp>
          <p:nvSpPr>
            <p:cNvPr id="23" name="Ovál 22"/>
            <p:cNvSpPr/>
            <p:nvPr/>
          </p:nvSpPr>
          <p:spPr>
            <a:xfrm>
              <a:off x="1979712" y="5085184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/>
                <a:t>D</a:t>
              </a:r>
              <a:endParaRPr lang="sk-SK" b="1" dirty="0"/>
            </a:p>
          </p:txBody>
        </p:sp>
      </p:grpSp>
      <p:grpSp>
        <p:nvGrpSpPr>
          <p:cNvPr id="36" name="Skupina 35"/>
          <p:cNvGrpSpPr/>
          <p:nvPr/>
        </p:nvGrpSpPr>
        <p:grpSpPr>
          <a:xfrm>
            <a:off x="4067944" y="4221088"/>
            <a:ext cx="1008112" cy="504056"/>
            <a:chOff x="4067944" y="4221088"/>
            <a:chExt cx="1008112" cy="504056"/>
          </a:xfrm>
        </p:grpSpPr>
        <p:sp>
          <p:nvSpPr>
            <p:cNvPr id="27" name="Ovál 26"/>
            <p:cNvSpPr/>
            <p:nvPr/>
          </p:nvSpPr>
          <p:spPr>
            <a:xfrm>
              <a:off x="4067944" y="4221088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smtClean="0"/>
                <a:t>A</a:t>
              </a:r>
              <a:endParaRPr lang="sk-SK" b="1" dirty="0"/>
            </a:p>
          </p:txBody>
        </p:sp>
        <p:sp>
          <p:nvSpPr>
            <p:cNvPr id="33" name="Ovál 32"/>
            <p:cNvSpPr/>
            <p:nvPr/>
          </p:nvSpPr>
          <p:spPr>
            <a:xfrm>
              <a:off x="4572000" y="4221088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smtClean="0"/>
                <a:t>D</a:t>
              </a:r>
              <a:endParaRPr lang="sk-SK" b="1" dirty="0"/>
            </a:p>
          </p:txBody>
        </p:sp>
      </p:grpSp>
      <p:grpSp>
        <p:nvGrpSpPr>
          <p:cNvPr id="35" name="Skupina 34"/>
          <p:cNvGrpSpPr/>
          <p:nvPr/>
        </p:nvGrpSpPr>
        <p:grpSpPr>
          <a:xfrm>
            <a:off x="4067944" y="5085184"/>
            <a:ext cx="1008112" cy="504056"/>
            <a:chOff x="4067944" y="5085184"/>
            <a:chExt cx="1008112" cy="504056"/>
          </a:xfrm>
        </p:grpSpPr>
        <p:sp>
          <p:nvSpPr>
            <p:cNvPr id="28" name="Ovál 27"/>
            <p:cNvSpPr/>
            <p:nvPr/>
          </p:nvSpPr>
          <p:spPr>
            <a:xfrm>
              <a:off x="4067944" y="5085184"/>
              <a:ext cx="504056" cy="504056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smtClean="0"/>
                <a:t>B</a:t>
              </a:r>
              <a:endParaRPr lang="sk-SK" b="1" dirty="0"/>
            </a:p>
          </p:txBody>
        </p:sp>
        <p:sp>
          <p:nvSpPr>
            <p:cNvPr id="34" name="Ovál 33"/>
            <p:cNvSpPr/>
            <p:nvPr/>
          </p:nvSpPr>
          <p:spPr>
            <a:xfrm>
              <a:off x="4572000" y="5085184"/>
              <a:ext cx="504056" cy="504056"/>
            </a:xfrm>
            <a:prstGeom prst="ellipse">
              <a:avLst/>
            </a:prstGeom>
            <a:solidFill>
              <a:srgbClr val="00CC00"/>
            </a:solidFill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smtClean="0"/>
                <a:t>C</a:t>
              </a:r>
              <a:endParaRPr lang="sk-SK" b="1" dirty="0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Úloha 2:</a:t>
            </a:r>
            <a:endParaRPr lang="sk-SK" dirty="0"/>
          </a:p>
        </p:txBody>
      </p:sp>
      <p:sp>
        <p:nvSpPr>
          <p:cNvPr id="4" name="Zástupný symbol obsahu 2"/>
          <p:cNvSpPr>
            <a:spLocks noGrp="1"/>
          </p:cNvSpPr>
          <p:nvPr>
            <p:ph idx="1"/>
          </p:nvPr>
        </p:nvSpPr>
        <p:spPr>
          <a:xfrm>
            <a:off x="683568" y="1571612"/>
            <a:ext cx="8003232" cy="3873612"/>
          </a:xfrm>
        </p:spPr>
        <p:txBody>
          <a:bodyPr>
            <a:normAutofit/>
          </a:bodyPr>
          <a:lstStyle/>
          <a:p>
            <a:r>
              <a:rPr lang="sk-SK" sz="2800" dirty="0" smtClean="0"/>
              <a:t>Vyberte si 2 reaktanty usporiadané tak, aby reakciou vznikli 2 produkty.</a:t>
            </a:r>
          </a:p>
          <a:p>
            <a:pPr>
              <a:buNone/>
            </a:pPr>
            <a:r>
              <a:rPr lang="sk-SK" sz="2800" dirty="0" smtClean="0"/>
              <a:t>	</a:t>
            </a:r>
            <a:r>
              <a:rPr lang="sk-SK" sz="2400" dirty="0" smtClean="0"/>
              <a:t>(Pozor ! Produkty sú iné ako reaktanty !)</a:t>
            </a:r>
            <a:endParaRPr lang="sk-SK" sz="2800" dirty="0" smtClean="0"/>
          </a:p>
          <a:p>
            <a:r>
              <a:rPr lang="sk-SK" sz="2800" dirty="0" smtClean="0"/>
              <a:t>Koľko rôznych vzájomných usporiadaní reaktantov  existuje ?</a:t>
            </a:r>
          </a:p>
          <a:p>
            <a:r>
              <a:rPr lang="sk-SK" sz="2800" dirty="0" smtClean="0"/>
              <a:t>Koľko rôznych produktov môže pritom vzniknúť ? </a:t>
            </a:r>
          </a:p>
          <a:p>
            <a:r>
              <a:rPr lang="sk-SK" sz="2800" dirty="0" smtClean="0"/>
              <a:t>Zmenia sa odpovede v porovnaní s úlohou 1 ?</a:t>
            </a:r>
            <a:endParaRPr lang="sk-SK" sz="2800" dirty="0"/>
          </a:p>
        </p:txBody>
      </p:sp>
      <p:grpSp>
        <p:nvGrpSpPr>
          <p:cNvPr id="18" name="Skupina 17"/>
          <p:cNvGrpSpPr/>
          <p:nvPr/>
        </p:nvGrpSpPr>
        <p:grpSpPr>
          <a:xfrm>
            <a:off x="2915816" y="5373216"/>
            <a:ext cx="3096344" cy="1008112"/>
            <a:chOff x="2915816" y="5373216"/>
            <a:chExt cx="3096344" cy="1008112"/>
          </a:xfrm>
        </p:grpSpPr>
        <p:grpSp>
          <p:nvGrpSpPr>
            <p:cNvPr id="6" name="Skupina 5"/>
            <p:cNvGrpSpPr/>
            <p:nvPr/>
          </p:nvGrpSpPr>
          <p:grpSpPr>
            <a:xfrm>
              <a:off x="2915816" y="5373216"/>
              <a:ext cx="504056" cy="1008112"/>
              <a:chOff x="1043608" y="4797152"/>
              <a:chExt cx="504056" cy="1008112"/>
            </a:xfrm>
          </p:grpSpPr>
          <p:sp>
            <p:nvSpPr>
              <p:cNvPr id="16" name="Ovál 3"/>
              <p:cNvSpPr/>
              <p:nvPr/>
            </p:nvSpPr>
            <p:spPr>
              <a:xfrm>
                <a:off x="1043608" y="4797152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A</a:t>
                </a:r>
                <a:endParaRPr lang="sk-SK" b="1" dirty="0"/>
              </a:p>
            </p:txBody>
          </p:sp>
          <p:sp>
            <p:nvSpPr>
              <p:cNvPr id="17" name="Ovál 4"/>
              <p:cNvSpPr/>
              <p:nvPr/>
            </p:nvSpPr>
            <p:spPr>
              <a:xfrm>
                <a:off x="1043608" y="5301208"/>
                <a:ext cx="504056" cy="504056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B</a:t>
                </a:r>
                <a:endParaRPr lang="sk-SK" b="1" dirty="0"/>
              </a:p>
            </p:txBody>
          </p:sp>
        </p:grpSp>
        <p:grpSp>
          <p:nvGrpSpPr>
            <p:cNvPr id="7" name="Skupina 13"/>
            <p:cNvGrpSpPr/>
            <p:nvPr/>
          </p:nvGrpSpPr>
          <p:grpSpPr>
            <a:xfrm>
              <a:off x="3779912" y="5373216"/>
              <a:ext cx="504056" cy="1008112"/>
              <a:chOff x="1907704" y="4797152"/>
              <a:chExt cx="504056" cy="1008112"/>
            </a:xfrm>
          </p:grpSpPr>
          <p:sp>
            <p:nvSpPr>
              <p:cNvPr id="14" name="Ovál 13"/>
              <p:cNvSpPr/>
              <p:nvPr/>
            </p:nvSpPr>
            <p:spPr>
              <a:xfrm>
                <a:off x="1907704" y="4797152"/>
                <a:ext cx="504056" cy="504056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/>
                  <a:t>B</a:t>
                </a:r>
                <a:endParaRPr lang="sk-SK" b="1" dirty="0"/>
              </a:p>
            </p:txBody>
          </p:sp>
          <p:sp>
            <p:nvSpPr>
              <p:cNvPr id="15" name="Ovál 14"/>
              <p:cNvSpPr/>
              <p:nvPr/>
            </p:nvSpPr>
            <p:spPr>
              <a:xfrm>
                <a:off x="1907704" y="5301208"/>
                <a:ext cx="504056" cy="504056"/>
              </a:xfrm>
              <a:prstGeom prst="ellipse">
                <a:avLst/>
              </a:prstGeom>
              <a:solidFill>
                <a:srgbClr val="A44328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/>
                  <a:t>A</a:t>
                </a:r>
                <a:endParaRPr lang="sk-SK" b="1" dirty="0"/>
              </a:p>
            </p:txBody>
          </p:sp>
        </p:grpSp>
        <p:grpSp>
          <p:nvGrpSpPr>
            <p:cNvPr id="8" name="Skupina 20"/>
            <p:cNvGrpSpPr/>
            <p:nvPr/>
          </p:nvGrpSpPr>
          <p:grpSpPr>
            <a:xfrm>
              <a:off x="4644008" y="5373216"/>
              <a:ext cx="504056" cy="1008112"/>
              <a:chOff x="2771800" y="4797152"/>
              <a:chExt cx="504056" cy="1008112"/>
            </a:xfrm>
          </p:grpSpPr>
          <p:sp>
            <p:nvSpPr>
              <p:cNvPr id="12" name="Ovál 11"/>
              <p:cNvSpPr/>
              <p:nvPr/>
            </p:nvSpPr>
            <p:spPr>
              <a:xfrm>
                <a:off x="2771800" y="4797152"/>
                <a:ext cx="504056" cy="504056"/>
              </a:xfrm>
              <a:prstGeom prst="ellipse">
                <a:avLst/>
              </a:prstGeom>
              <a:solidFill>
                <a:srgbClr val="00CC00"/>
              </a:solidFill>
              <a:ln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/>
                  <a:t>C</a:t>
                </a:r>
                <a:endParaRPr lang="sk-SK" b="1" dirty="0"/>
              </a:p>
            </p:txBody>
          </p:sp>
          <p:sp>
            <p:nvSpPr>
              <p:cNvPr id="13" name="Ovál 12"/>
              <p:cNvSpPr/>
              <p:nvPr/>
            </p:nvSpPr>
            <p:spPr>
              <a:xfrm>
                <a:off x="2771800" y="5301208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/>
                  <a:t>D</a:t>
                </a:r>
                <a:endParaRPr lang="sk-SK" b="1" dirty="0"/>
              </a:p>
            </p:txBody>
          </p:sp>
        </p:grpSp>
        <p:grpSp>
          <p:nvGrpSpPr>
            <p:cNvPr id="9" name="Skupina 21"/>
            <p:cNvGrpSpPr/>
            <p:nvPr/>
          </p:nvGrpSpPr>
          <p:grpSpPr>
            <a:xfrm>
              <a:off x="5508104" y="5373216"/>
              <a:ext cx="504056" cy="1008112"/>
              <a:chOff x="3563888" y="4797152"/>
              <a:chExt cx="504056" cy="1008112"/>
            </a:xfrm>
          </p:grpSpPr>
          <p:sp>
            <p:nvSpPr>
              <p:cNvPr id="10" name="Ovál 9"/>
              <p:cNvSpPr/>
              <p:nvPr/>
            </p:nvSpPr>
            <p:spPr>
              <a:xfrm>
                <a:off x="3563888" y="4797152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D</a:t>
                </a:r>
                <a:endParaRPr lang="sk-SK" b="1" dirty="0"/>
              </a:p>
            </p:txBody>
          </p:sp>
          <p:sp>
            <p:nvSpPr>
              <p:cNvPr id="11" name="Ovál 10"/>
              <p:cNvSpPr/>
              <p:nvPr/>
            </p:nvSpPr>
            <p:spPr>
              <a:xfrm>
                <a:off x="3563888" y="5301208"/>
                <a:ext cx="504056" cy="504056"/>
              </a:xfrm>
              <a:prstGeom prst="ellipse">
                <a:avLst/>
              </a:prstGeom>
              <a:solidFill>
                <a:srgbClr val="00CC00"/>
              </a:solidFill>
              <a:ln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C</a:t>
                </a:r>
                <a:endParaRPr lang="sk-SK" b="1" dirty="0"/>
              </a:p>
            </p:txBody>
          </p:sp>
        </p:grp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Riešenie úlohy 2: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3068960"/>
            <a:ext cx="7772400" cy="705260"/>
          </a:xfrm>
        </p:spPr>
        <p:txBody>
          <a:bodyPr/>
          <a:lstStyle/>
          <a:p>
            <a:r>
              <a:rPr lang="sk-SK" dirty="0" smtClean="0"/>
              <a:t>Počet vzájomných usporiadaní: </a:t>
            </a: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899592" y="5676068"/>
            <a:ext cx="7772400" cy="7052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5000"/>
              <a:buFont typeface="Wingdings 2" pitchFamily="18" charset="2"/>
              <a:buChar char=""/>
              <a:tabLst/>
              <a:defRPr/>
            </a:pPr>
            <a:r>
              <a:rPr kumimoji="1" lang="sk-SK" sz="3000" dirty="0" smtClean="0"/>
              <a:t>Počet produktov</a:t>
            </a:r>
            <a:r>
              <a:rPr kumimoji="1" lang="sk-SK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1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8</a:t>
            </a:r>
            <a:endParaRPr kumimoji="1" lang="sk-SK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3" name="Skupina 72"/>
          <p:cNvGrpSpPr/>
          <p:nvPr/>
        </p:nvGrpSpPr>
        <p:grpSpPr>
          <a:xfrm>
            <a:off x="1331640" y="3933056"/>
            <a:ext cx="1008112" cy="504056"/>
            <a:chOff x="1331640" y="3933056"/>
            <a:chExt cx="1008112" cy="504056"/>
          </a:xfrm>
        </p:grpSpPr>
        <p:sp>
          <p:nvSpPr>
            <p:cNvPr id="6" name="Ovál 5"/>
            <p:cNvSpPr/>
            <p:nvPr/>
          </p:nvSpPr>
          <p:spPr>
            <a:xfrm>
              <a:off x="1331640" y="393305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smtClean="0"/>
                <a:t>A</a:t>
              </a:r>
              <a:endParaRPr lang="sk-SK" b="1" dirty="0"/>
            </a:p>
          </p:txBody>
        </p:sp>
        <p:sp>
          <p:nvSpPr>
            <p:cNvPr id="9" name="Ovál 8"/>
            <p:cNvSpPr/>
            <p:nvPr/>
          </p:nvSpPr>
          <p:spPr>
            <a:xfrm>
              <a:off x="1835696" y="393305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smtClean="0"/>
                <a:t>A</a:t>
              </a:r>
              <a:endParaRPr lang="sk-SK" b="1" dirty="0"/>
            </a:p>
          </p:txBody>
        </p:sp>
      </p:grpSp>
      <p:grpSp>
        <p:nvGrpSpPr>
          <p:cNvPr id="74" name="Skupina 73"/>
          <p:cNvGrpSpPr/>
          <p:nvPr/>
        </p:nvGrpSpPr>
        <p:grpSpPr>
          <a:xfrm>
            <a:off x="1331640" y="4869160"/>
            <a:ext cx="1008112" cy="504056"/>
            <a:chOff x="1331640" y="4869160"/>
            <a:chExt cx="1008112" cy="504056"/>
          </a:xfrm>
        </p:grpSpPr>
        <p:sp>
          <p:nvSpPr>
            <p:cNvPr id="7" name="Ovál 6"/>
            <p:cNvSpPr/>
            <p:nvPr/>
          </p:nvSpPr>
          <p:spPr>
            <a:xfrm>
              <a:off x="1331640" y="4869160"/>
              <a:ext cx="504056" cy="504056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smtClean="0"/>
                <a:t>B</a:t>
              </a:r>
              <a:endParaRPr lang="sk-SK" b="1" dirty="0"/>
            </a:p>
          </p:txBody>
        </p:sp>
        <p:sp>
          <p:nvSpPr>
            <p:cNvPr id="10" name="Ovál 9"/>
            <p:cNvSpPr/>
            <p:nvPr/>
          </p:nvSpPr>
          <p:spPr>
            <a:xfrm>
              <a:off x="1835696" y="4869160"/>
              <a:ext cx="504056" cy="504056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smtClean="0"/>
                <a:t>B</a:t>
              </a:r>
              <a:endParaRPr lang="sk-SK" b="1" dirty="0"/>
            </a:p>
          </p:txBody>
        </p:sp>
      </p:grpSp>
      <p:grpSp>
        <p:nvGrpSpPr>
          <p:cNvPr id="33" name="Skupina 32"/>
          <p:cNvGrpSpPr/>
          <p:nvPr/>
        </p:nvGrpSpPr>
        <p:grpSpPr>
          <a:xfrm>
            <a:off x="3059832" y="1700808"/>
            <a:ext cx="1152128" cy="1008112"/>
            <a:chOff x="1475656" y="1700808"/>
            <a:chExt cx="1152128" cy="1008112"/>
          </a:xfrm>
        </p:grpSpPr>
        <p:grpSp>
          <p:nvGrpSpPr>
            <p:cNvPr id="34" name="Skupina 5"/>
            <p:cNvGrpSpPr/>
            <p:nvPr/>
          </p:nvGrpSpPr>
          <p:grpSpPr>
            <a:xfrm>
              <a:off x="1475656" y="1700808"/>
              <a:ext cx="504056" cy="1008112"/>
              <a:chOff x="1043608" y="4797152"/>
              <a:chExt cx="504056" cy="1008112"/>
            </a:xfrm>
          </p:grpSpPr>
          <p:sp>
            <p:nvSpPr>
              <p:cNvPr id="38" name="Ovál 37"/>
              <p:cNvSpPr/>
              <p:nvPr/>
            </p:nvSpPr>
            <p:spPr>
              <a:xfrm>
                <a:off x="1043608" y="4797152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A</a:t>
                </a:r>
                <a:endParaRPr lang="sk-SK" b="1" dirty="0"/>
              </a:p>
            </p:txBody>
          </p:sp>
          <p:sp>
            <p:nvSpPr>
              <p:cNvPr id="39" name="Ovál 38"/>
              <p:cNvSpPr/>
              <p:nvPr/>
            </p:nvSpPr>
            <p:spPr>
              <a:xfrm>
                <a:off x="1043608" y="5301208"/>
                <a:ext cx="504056" cy="504056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B</a:t>
                </a:r>
                <a:endParaRPr lang="sk-SK" b="1" dirty="0"/>
              </a:p>
            </p:txBody>
          </p:sp>
        </p:grpSp>
        <p:grpSp>
          <p:nvGrpSpPr>
            <p:cNvPr id="35" name="Skupina 8"/>
            <p:cNvGrpSpPr/>
            <p:nvPr/>
          </p:nvGrpSpPr>
          <p:grpSpPr>
            <a:xfrm>
              <a:off x="2123728" y="1700808"/>
              <a:ext cx="504056" cy="1008112"/>
              <a:chOff x="2771800" y="4797152"/>
              <a:chExt cx="504056" cy="1008112"/>
            </a:xfrm>
          </p:grpSpPr>
          <p:sp>
            <p:nvSpPr>
              <p:cNvPr id="36" name="Ovál 35"/>
              <p:cNvSpPr/>
              <p:nvPr/>
            </p:nvSpPr>
            <p:spPr>
              <a:xfrm>
                <a:off x="2771800" y="4797152"/>
                <a:ext cx="504056" cy="504056"/>
              </a:xfrm>
              <a:prstGeom prst="ellipse">
                <a:avLst/>
              </a:prstGeom>
              <a:solidFill>
                <a:srgbClr val="00CC00"/>
              </a:solidFill>
              <a:ln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/>
                  <a:t>C</a:t>
                </a:r>
                <a:endParaRPr lang="sk-SK" b="1" dirty="0"/>
              </a:p>
            </p:txBody>
          </p:sp>
          <p:sp>
            <p:nvSpPr>
              <p:cNvPr id="37" name="Ovál 36"/>
              <p:cNvSpPr/>
              <p:nvPr/>
            </p:nvSpPr>
            <p:spPr>
              <a:xfrm>
                <a:off x="2771800" y="5301208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/>
                  <a:t>D</a:t>
                </a:r>
                <a:endParaRPr lang="sk-SK" b="1" dirty="0"/>
              </a:p>
            </p:txBody>
          </p:sp>
        </p:grpSp>
      </p:grpSp>
      <p:grpSp>
        <p:nvGrpSpPr>
          <p:cNvPr id="40" name="Skupina 39"/>
          <p:cNvGrpSpPr/>
          <p:nvPr/>
        </p:nvGrpSpPr>
        <p:grpSpPr>
          <a:xfrm>
            <a:off x="5004048" y="1700808"/>
            <a:ext cx="1152128" cy="1008112"/>
            <a:chOff x="4067944" y="1700808"/>
            <a:chExt cx="1152128" cy="1008112"/>
          </a:xfrm>
        </p:grpSpPr>
        <p:grpSp>
          <p:nvGrpSpPr>
            <p:cNvPr id="41" name="Skupina 11"/>
            <p:cNvGrpSpPr/>
            <p:nvPr/>
          </p:nvGrpSpPr>
          <p:grpSpPr>
            <a:xfrm>
              <a:off x="4067944" y="1700808"/>
              <a:ext cx="504056" cy="1008112"/>
              <a:chOff x="1043608" y="4797152"/>
              <a:chExt cx="504056" cy="1008112"/>
            </a:xfrm>
          </p:grpSpPr>
          <p:sp>
            <p:nvSpPr>
              <p:cNvPr id="45" name="Ovál 44"/>
              <p:cNvSpPr/>
              <p:nvPr/>
            </p:nvSpPr>
            <p:spPr>
              <a:xfrm>
                <a:off x="1043608" y="4797152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A</a:t>
                </a:r>
                <a:endParaRPr lang="sk-SK" b="1" dirty="0"/>
              </a:p>
            </p:txBody>
          </p:sp>
          <p:sp>
            <p:nvSpPr>
              <p:cNvPr id="46" name="Ovál 45"/>
              <p:cNvSpPr/>
              <p:nvPr/>
            </p:nvSpPr>
            <p:spPr>
              <a:xfrm>
                <a:off x="1043608" y="5301208"/>
                <a:ext cx="504056" cy="504056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B</a:t>
                </a:r>
                <a:endParaRPr lang="sk-SK" b="1" dirty="0"/>
              </a:p>
            </p:txBody>
          </p:sp>
        </p:grpSp>
        <p:grpSp>
          <p:nvGrpSpPr>
            <p:cNvPr id="42" name="Skupina 14"/>
            <p:cNvGrpSpPr/>
            <p:nvPr/>
          </p:nvGrpSpPr>
          <p:grpSpPr>
            <a:xfrm>
              <a:off x="4716016" y="1700808"/>
              <a:ext cx="504056" cy="1008112"/>
              <a:chOff x="3563888" y="4797152"/>
              <a:chExt cx="504056" cy="1008112"/>
            </a:xfrm>
          </p:grpSpPr>
          <p:sp>
            <p:nvSpPr>
              <p:cNvPr id="43" name="Ovál 42"/>
              <p:cNvSpPr/>
              <p:nvPr/>
            </p:nvSpPr>
            <p:spPr>
              <a:xfrm>
                <a:off x="3563888" y="4797152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D</a:t>
                </a:r>
                <a:endParaRPr lang="sk-SK" b="1" dirty="0"/>
              </a:p>
            </p:txBody>
          </p:sp>
          <p:sp>
            <p:nvSpPr>
              <p:cNvPr id="44" name="Ovál 43"/>
              <p:cNvSpPr/>
              <p:nvPr/>
            </p:nvSpPr>
            <p:spPr>
              <a:xfrm>
                <a:off x="3563888" y="5301208"/>
                <a:ext cx="504056" cy="504056"/>
              </a:xfrm>
              <a:prstGeom prst="ellipse">
                <a:avLst/>
              </a:prstGeom>
              <a:solidFill>
                <a:srgbClr val="00CC00"/>
              </a:solidFill>
              <a:ln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C</a:t>
                </a:r>
                <a:endParaRPr lang="sk-SK" b="1" dirty="0"/>
              </a:p>
            </p:txBody>
          </p:sp>
        </p:grpSp>
      </p:grpSp>
      <p:grpSp>
        <p:nvGrpSpPr>
          <p:cNvPr id="75" name="Skupina 74"/>
          <p:cNvGrpSpPr/>
          <p:nvPr/>
        </p:nvGrpSpPr>
        <p:grpSpPr>
          <a:xfrm>
            <a:off x="6948264" y="1700808"/>
            <a:ext cx="1152128" cy="1008112"/>
            <a:chOff x="6948264" y="1700808"/>
            <a:chExt cx="1152128" cy="1008112"/>
          </a:xfrm>
        </p:grpSpPr>
        <p:grpSp>
          <p:nvGrpSpPr>
            <p:cNvPr id="47" name="Skupina 20"/>
            <p:cNvGrpSpPr/>
            <p:nvPr/>
          </p:nvGrpSpPr>
          <p:grpSpPr>
            <a:xfrm>
              <a:off x="6948264" y="1700808"/>
              <a:ext cx="504056" cy="1008112"/>
              <a:chOff x="2771800" y="4797152"/>
              <a:chExt cx="504056" cy="1008112"/>
            </a:xfrm>
          </p:grpSpPr>
          <p:sp>
            <p:nvSpPr>
              <p:cNvPr id="48" name="Ovál 47"/>
              <p:cNvSpPr/>
              <p:nvPr/>
            </p:nvSpPr>
            <p:spPr>
              <a:xfrm>
                <a:off x="2771800" y="4797152"/>
                <a:ext cx="504056" cy="504056"/>
              </a:xfrm>
              <a:prstGeom prst="ellipse">
                <a:avLst/>
              </a:prstGeom>
              <a:solidFill>
                <a:srgbClr val="00CC00"/>
              </a:solidFill>
              <a:ln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/>
                  <a:t>C</a:t>
                </a:r>
                <a:endParaRPr lang="sk-SK" b="1" dirty="0"/>
              </a:p>
            </p:txBody>
          </p:sp>
          <p:sp>
            <p:nvSpPr>
              <p:cNvPr id="49" name="Ovál 48"/>
              <p:cNvSpPr/>
              <p:nvPr/>
            </p:nvSpPr>
            <p:spPr>
              <a:xfrm>
                <a:off x="2771800" y="5301208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/>
                  <a:t>D</a:t>
                </a:r>
                <a:endParaRPr lang="sk-SK" b="1" dirty="0"/>
              </a:p>
            </p:txBody>
          </p:sp>
        </p:grpSp>
        <p:grpSp>
          <p:nvGrpSpPr>
            <p:cNvPr id="50" name="Skupina 20"/>
            <p:cNvGrpSpPr/>
            <p:nvPr/>
          </p:nvGrpSpPr>
          <p:grpSpPr>
            <a:xfrm>
              <a:off x="7596336" y="1700808"/>
              <a:ext cx="504056" cy="1008112"/>
              <a:chOff x="2771800" y="4797152"/>
              <a:chExt cx="504056" cy="1008112"/>
            </a:xfrm>
          </p:grpSpPr>
          <p:sp>
            <p:nvSpPr>
              <p:cNvPr id="51" name="Ovál 50"/>
              <p:cNvSpPr/>
              <p:nvPr/>
            </p:nvSpPr>
            <p:spPr>
              <a:xfrm>
                <a:off x="2771800" y="4797152"/>
                <a:ext cx="504056" cy="504056"/>
              </a:xfrm>
              <a:prstGeom prst="ellipse">
                <a:avLst/>
              </a:prstGeom>
              <a:solidFill>
                <a:srgbClr val="00CC00"/>
              </a:solidFill>
              <a:ln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/>
                  <a:t>C</a:t>
                </a:r>
                <a:endParaRPr lang="sk-SK" b="1" dirty="0"/>
              </a:p>
            </p:txBody>
          </p:sp>
          <p:sp>
            <p:nvSpPr>
              <p:cNvPr id="52" name="Ovál 51"/>
              <p:cNvSpPr/>
              <p:nvPr/>
            </p:nvSpPr>
            <p:spPr>
              <a:xfrm>
                <a:off x="2771800" y="5301208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/>
                  <a:t>D</a:t>
                </a:r>
                <a:endParaRPr lang="sk-SK" b="1" dirty="0"/>
              </a:p>
            </p:txBody>
          </p:sp>
        </p:grpSp>
      </p:grpSp>
      <p:grpSp>
        <p:nvGrpSpPr>
          <p:cNvPr id="53" name="Skupina 52"/>
          <p:cNvGrpSpPr/>
          <p:nvPr/>
        </p:nvGrpSpPr>
        <p:grpSpPr>
          <a:xfrm>
            <a:off x="3131840" y="3933056"/>
            <a:ext cx="1008112" cy="504056"/>
            <a:chOff x="1475656" y="4221088"/>
            <a:chExt cx="1008112" cy="504056"/>
          </a:xfrm>
        </p:grpSpPr>
        <p:sp>
          <p:nvSpPr>
            <p:cNvPr id="54" name="Ovál 53"/>
            <p:cNvSpPr/>
            <p:nvPr/>
          </p:nvSpPr>
          <p:spPr>
            <a:xfrm>
              <a:off x="1475656" y="4221088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smtClean="0"/>
                <a:t>A</a:t>
              </a:r>
              <a:endParaRPr lang="sk-SK" b="1" dirty="0"/>
            </a:p>
          </p:txBody>
        </p:sp>
        <p:sp>
          <p:nvSpPr>
            <p:cNvPr id="55" name="Ovál 54"/>
            <p:cNvSpPr/>
            <p:nvPr/>
          </p:nvSpPr>
          <p:spPr>
            <a:xfrm>
              <a:off x="1979712" y="4221088"/>
              <a:ext cx="504056" cy="504056"/>
            </a:xfrm>
            <a:prstGeom prst="ellipse">
              <a:avLst/>
            </a:prstGeom>
            <a:solidFill>
              <a:srgbClr val="00CC00"/>
            </a:solidFill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/>
                <a:t>C</a:t>
              </a:r>
              <a:endParaRPr lang="sk-SK" b="1" dirty="0"/>
            </a:p>
          </p:txBody>
        </p:sp>
      </p:grpSp>
      <p:grpSp>
        <p:nvGrpSpPr>
          <p:cNvPr id="56" name="Skupina 55"/>
          <p:cNvGrpSpPr/>
          <p:nvPr/>
        </p:nvGrpSpPr>
        <p:grpSpPr>
          <a:xfrm>
            <a:off x="3131840" y="4941168"/>
            <a:ext cx="1008112" cy="504056"/>
            <a:chOff x="1475656" y="5085184"/>
            <a:chExt cx="1008112" cy="504056"/>
          </a:xfrm>
        </p:grpSpPr>
        <p:sp>
          <p:nvSpPr>
            <p:cNvPr id="57" name="Ovál 56"/>
            <p:cNvSpPr/>
            <p:nvPr/>
          </p:nvSpPr>
          <p:spPr>
            <a:xfrm>
              <a:off x="1475656" y="5085184"/>
              <a:ext cx="504056" cy="504056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smtClean="0"/>
                <a:t>B</a:t>
              </a:r>
              <a:endParaRPr lang="sk-SK" b="1" dirty="0"/>
            </a:p>
          </p:txBody>
        </p:sp>
        <p:sp>
          <p:nvSpPr>
            <p:cNvPr id="58" name="Ovál 57"/>
            <p:cNvSpPr/>
            <p:nvPr/>
          </p:nvSpPr>
          <p:spPr>
            <a:xfrm>
              <a:off x="1979712" y="5085184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/>
                <a:t>D</a:t>
              </a:r>
              <a:endParaRPr lang="sk-SK" b="1" dirty="0"/>
            </a:p>
          </p:txBody>
        </p:sp>
      </p:grpSp>
      <p:grpSp>
        <p:nvGrpSpPr>
          <p:cNvPr id="59" name="Skupina 58"/>
          <p:cNvGrpSpPr/>
          <p:nvPr/>
        </p:nvGrpSpPr>
        <p:grpSpPr>
          <a:xfrm>
            <a:off x="5076056" y="3933056"/>
            <a:ext cx="1008112" cy="504056"/>
            <a:chOff x="4067944" y="4221088"/>
            <a:chExt cx="1008112" cy="504056"/>
          </a:xfrm>
        </p:grpSpPr>
        <p:sp>
          <p:nvSpPr>
            <p:cNvPr id="60" name="Ovál 59"/>
            <p:cNvSpPr/>
            <p:nvPr/>
          </p:nvSpPr>
          <p:spPr>
            <a:xfrm>
              <a:off x="4067944" y="4221088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smtClean="0"/>
                <a:t>A</a:t>
              </a:r>
              <a:endParaRPr lang="sk-SK" b="1" dirty="0"/>
            </a:p>
          </p:txBody>
        </p:sp>
        <p:sp>
          <p:nvSpPr>
            <p:cNvPr id="61" name="Ovál 60"/>
            <p:cNvSpPr/>
            <p:nvPr/>
          </p:nvSpPr>
          <p:spPr>
            <a:xfrm>
              <a:off x="4572000" y="4221088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smtClean="0"/>
                <a:t>D</a:t>
              </a:r>
              <a:endParaRPr lang="sk-SK" b="1" dirty="0"/>
            </a:p>
          </p:txBody>
        </p:sp>
      </p:grpSp>
      <p:grpSp>
        <p:nvGrpSpPr>
          <p:cNvPr id="62" name="Skupina 61"/>
          <p:cNvGrpSpPr/>
          <p:nvPr/>
        </p:nvGrpSpPr>
        <p:grpSpPr>
          <a:xfrm>
            <a:off x="5076056" y="4941168"/>
            <a:ext cx="1008112" cy="504056"/>
            <a:chOff x="4067944" y="5085184"/>
            <a:chExt cx="1008112" cy="504056"/>
          </a:xfrm>
        </p:grpSpPr>
        <p:sp>
          <p:nvSpPr>
            <p:cNvPr id="63" name="Ovál 62"/>
            <p:cNvSpPr/>
            <p:nvPr/>
          </p:nvSpPr>
          <p:spPr>
            <a:xfrm>
              <a:off x="4067944" y="5085184"/>
              <a:ext cx="504056" cy="504056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smtClean="0"/>
                <a:t>B</a:t>
              </a:r>
              <a:endParaRPr lang="sk-SK" b="1" dirty="0"/>
            </a:p>
          </p:txBody>
        </p:sp>
        <p:sp>
          <p:nvSpPr>
            <p:cNvPr id="64" name="Ovál 63"/>
            <p:cNvSpPr/>
            <p:nvPr/>
          </p:nvSpPr>
          <p:spPr>
            <a:xfrm>
              <a:off x="4572000" y="5085184"/>
              <a:ext cx="504056" cy="504056"/>
            </a:xfrm>
            <a:prstGeom prst="ellipse">
              <a:avLst/>
            </a:prstGeom>
            <a:solidFill>
              <a:srgbClr val="00CC00"/>
            </a:solidFill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smtClean="0"/>
                <a:t>C</a:t>
              </a:r>
              <a:endParaRPr lang="sk-SK" b="1" dirty="0"/>
            </a:p>
          </p:txBody>
        </p:sp>
      </p:grpSp>
      <p:grpSp>
        <p:nvGrpSpPr>
          <p:cNvPr id="66" name="Skupina 65"/>
          <p:cNvGrpSpPr/>
          <p:nvPr/>
        </p:nvGrpSpPr>
        <p:grpSpPr>
          <a:xfrm>
            <a:off x="1268016" y="1700808"/>
            <a:ext cx="1152128" cy="1008112"/>
            <a:chOff x="1115616" y="1700808"/>
            <a:chExt cx="1152128" cy="1008112"/>
          </a:xfrm>
        </p:grpSpPr>
        <p:grpSp>
          <p:nvGrpSpPr>
            <p:cNvPr id="67" name="Skupina 4"/>
            <p:cNvGrpSpPr/>
            <p:nvPr/>
          </p:nvGrpSpPr>
          <p:grpSpPr>
            <a:xfrm>
              <a:off x="1115616" y="1700808"/>
              <a:ext cx="504056" cy="1008112"/>
              <a:chOff x="1043608" y="4797152"/>
              <a:chExt cx="504056" cy="1008112"/>
            </a:xfrm>
          </p:grpSpPr>
          <p:sp>
            <p:nvSpPr>
              <p:cNvPr id="71" name="Ovál 70"/>
              <p:cNvSpPr/>
              <p:nvPr/>
            </p:nvSpPr>
            <p:spPr>
              <a:xfrm>
                <a:off x="1043608" y="4797152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A</a:t>
                </a:r>
                <a:endParaRPr lang="sk-SK" b="1" dirty="0"/>
              </a:p>
            </p:txBody>
          </p:sp>
          <p:sp>
            <p:nvSpPr>
              <p:cNvPr id="72" name="Ovál 71"/>
              <p:cNvSpPr/>
              <p:nvPr/>
            </p:nvSpPr>
            <p:spPr>
              <a:xfrm>
                <a:off x="1043608" y="5301208"/>
                <a:ext cx="504056" cy="504056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B</a:t>
                </a:r>
                <a:endParaRPr lang="sk-SK" b="1" dirty="0"/>
              </a:p>
            </p:txBody>
          </p:sp>
        </p:grpSp>
        <p:grpSp>
          <p:nvGrpSpPr>
            <p:cNvPr id="68" name="Skupina 7"/>
            <p:cNvGrpSpPr/>
            <p:nvPr/>
          </p:nvGrpSpPr>
          <p:grpSpPr>
            <a:xfrm>
              <a:off x="1763688" y="1700808"/>
              <a:ext cx="504056" cy="1008112"/>
              <a:chOff x="1043608" y="4797152"/>
              <a:chExt cx="504056" cy="1008112"/>
            </a:xfrm>
          </p:grpSpPr>
          <p:sp>
            <p:nvSpPr>
              <p:cNvPr id="69" name="Ovál 68"/>
              <p:cNvSpPr/>
              <p:nvPr/>
            </p:nvSpPr>
            <p:spPr>
              <a:xfrm>
                <a:off x="1043608" y="4797152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A</a:t>
                </a:r>
                <a:endParaRPr lang="sk-SK" b="1" dirty="0"/>
              </a:p>
            </p:txBody>
          </p:sp>
          <p:sp>
            <p:nvSpPr>
              <p:cNvPr id="70" name="Ovál 69"/>
              <p:cNvSpPr/>
              <p:nvPr/>
            </p:nvSpPr>
            <p:spPr>
              <a:xfrm>
                <a:off x="1043608" y="5301208"/>
                <a:ext cx="504056" cy="504056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k-SK" b="1" dirty="0" smtClean="0"/>
                  <a:t>B</a:t>
                </a:r>
                <a:endParaRPr lang="sk-SK" b="1" dirty="0"/>
              </a:p>
            </p:txBody>
          </p:sp>
        </p:grpSp>
      </p:grpSp>
      <p:grpSp>
        <p:nvGrpSpPr>
          <p:cNvPr id="83" name="Skupina 82"/>
          <p:cNvGrpSpPr/>
          <p:nvPr/>
        </p:nvGrpSpPr>
        <p:grpSpPr>
          <a:xfrm>
            <a:off x="7020272" y="3933056"/>
            <a:ext cx="1008112" cy="504056"/>
            <a:chOff x="7020272" y="3933056"/>
            <a:chExt cx="1008112" cy="504056"/>
          </a:xfrm>
        </p:grpSpPr>
        <p:sp>
          <p:nvSpPr>
            <p:cNvPr id="81" name="Ovál 80"/>
            <p:cNvSpPr/>
            <p:nvPr/>
          </p:nvSpPr>
          <p:spPr>
            <a:xfrm>
              <a:off x="7020272" y="3933056"/>
              <a:ext cx="504056" cy="504056"/>
            </a:xfrm>
            <a:prstGeom prst="ellipse">
              <a:avLst/>
            </a:prstGeom>
            <a:solidFill>
              <a:srgbClr val="00CC00"/>
            </a:solidFill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/>
                <a:t>C</a:t>
              </a:r>
              <a:endParaRPr lang="sk-SK" b="1" dirty="0"/>
            </a:p>
          </p:txBody>
        </p:sp>
        <p:sp>
          <p:nvSpPr>
            <p:cNvPr id="79" name="Ovál 78"/>
            <p:cNvSpPr/>
            <p:nvPr/>
          </p:nvSpPr>
          <p:spPr>
            <a:xfrm>
              <a:off x="7524328" y="3933056"/>
              <a:ext cx="504056" cy="504056"/>
            </a:xfrm>
            <a:prstGeom prst="ellipse">
              <a:avLst/>
            </a:prstGeom>
            <a:solidFill>
              <a:srgbClr val="00CC00"/>
            </a:solidFill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/>
                <a:t>C</a:t>
              </a:r>
              <a:endParaRPr lang="sk-SK" b="1" dirty="0"/>
            </a:p>
          </p:txBody>
        </p:sp>
      </p:grpSp>
      <p:grpSp>
        <p:nvGrpSpPr>
          <p:cNvPr id="84" name="Skupina 83"/>
          <p:cNvGrpSpPr/>
          <p:nvPr/>
        </p:nvGrpSpPr>
        <p:grpSpPr>
          <a:xfrm>
            <a:off x="7020272" y="4941168"/>
            <a:ext cx="1008112" cy="504056"/>
            <a:chOff x="7020272" y="4869160"/>
            <a:chExt cx="1008112" cy="504056"/>
          </a:xfrm>
        </p:grpSpPr>
        <p:sp>
          <p:nvSpPr>
            <p:cNvPr id="82" name="Ovál 81"/>
            <p:cNvSpPr/>
            <p:nvPr/>
          </p:nvSpPr>
          <p:spPr>
            <a:xfrm>
              <a:off x="7020272" y="4869160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/>
                <a:t>D</a:t>
              </a:r>
              <a:endParaRPr lang="sk-SK" b="1" dirty="0"/>
            </a:p>
          </p:txBody>
        </p:sp>
        <p:sp>
          <p:nvSpPr>
            <p:cNvPr id="80" name="Ovál 79"/>
            <p:cNvSpPr/>
            <p:nvPr/>
          </p:nvSpPr>
          <p:spPr>
            <a:xfrm>
              <a:off x="7524328" y="4869160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/>
                <a:t>D</a:t>
              </a:r>
              <a:endParaRPr lang="sk-SK" b="1" dirty="0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461455"/>
      </a:dk2>
      <a:lt2>
        <a:srgbClr val="FFFFD2"/>
      </a:lt2>
      <a:accent1>
        <a:srgbClr val="B94B2D"/>
      </a:accent1>
      <a:accent2>
        <a:srgbClr val="B95F91"/>
      </a:accent2>
      <a:accent3>
        <a:srgbClr val="C8AF3C"/>
      </a:accent3>
      <a:accent4>
        <a:srgbClr val="78AA64"/>
      </a:accent4>
      <a:accent5>
        <a:srgbClr val="8264AA"/>
      </a:accent5>
      <a:accent6>
        <a:srgbClr val="D29B46"/>
      </a:accent6>
      <a:hlink>
        <a:srgbClr val="0000FF"/>
      </a:hlink>
      <a:folHlink>
        <a:srgbClr val="800080"/>
      </a:folHlink>
    </a:clrScheme>
    <a:fontScheme name="Twilight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0" t="100000" r="5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0" t="100000" r="50000" b="10000"/>
          </a:path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0000"/>
                <a:satMod val="200000"/>
              </a:schemeClr>
            </a:duotone>
          </a:blip>
          <a:tile tx="0" ty="0" sx="120000" sy="12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</Template>
  <TotalTime>162</TotalTime>
  <Words>280</Words>
  <Application>Microsoft Office PowerPoint</Application>
  <PresentationFormat>Prezentácia na obrazovke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Twilight</vt:lpstr>
      <vt:lpstr>Ako prebiehajú chemické reakcie</vt:lpstr>
      <vt:lpstr>Čo spôsobuje chemickú reakciu ?</vt:lpstr>
      <vt:lpstr>Kedy je zrážka účinná ?</vt:lpstr>
      <vt:lpstr>Na ktorom obrázku je vhodná priestorová orientácia častíc ?</vt:lpstr>
      <vt:lpstr>Ako prebehne účinná zrážka ?</vt:lpstr>
      <vt:lpstr>Úloha 1: </vt:lpstr>
      <vt:lpstr>Riešenie úlohy 1:</vt:lpstr>
      <vt:lpstr>Úloha 2:</vt:lpstr>
      <vt:lpstr>Riešenie úlohy 2:</vt:lpstr>
      <vt:lpstr>Problém na domáce riešenie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prebiehajú chemické reakcie</dc:title>
  <dc:creator>Veronika</dc:creator>
  <cp:lastModifiedBy>Veronika</cp:lastModifiedBy>
  <cp:revision>18</cp:revision>
  <dcterms:created xsi:type="dcterms:W3CDTF">2012-04-09T12:19:25Z</dcterms:created>
  <dcterms:modified xsi:type="dcterms:W3CDTF">2012-04-09T15:01:59Z</dcterms:modified>
</cp:coreProperties>
</file>