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BF378-CAEB-4895-8F14-87E2CC861DA8}" type="datetimeFigureOut">
              <a:rPr lang="sk-SK" smtClean="0"/>
              <a:t>25.03.2021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50561-4870-41E3-820D-AF196977CE7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BF378-CAEB-4895-8F14-87E2CC861DA8}" type="datetimeFigureOut">
              <a:rPr lang="sk-SK" smtClean="0"/>
              <a:t>25.03.2021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50561-4870-41E3-820D-AF196977CE7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BF378-CAEB-4895-8F14-87E2CC861DA8}" type="datetimeFigureOut">
              <a:rPr lang="sk-SK" smtClean="0"/>
              <a:t>25.03.2021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50561-4870-41E3-820D-AF196977CE7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BF378-CAEB-4895-8F14-87E2CC861DA8}" type="datetimeFigureOut">
              <a:rPr lang="sk-SK" smtClean="0"/>
              <a:t>25.03.2021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50561-4870-41E3-820D-AF196977CE7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BF378-CAEB-4895-8F14-87E2CC861DA8}" type="datetimeFigureOut">
              <a:rPr lang="sk-SK" smtClean="0"/>
              <a:t>25.03.2021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50561-4870-41E3-820D-AF196977CE7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BF378-CAEB-4895-8F14-87E2CC861DA8}" type="datetimeFigureOut">
              <a:rPr lang="sk-SK" smtClean="0"/>
              <a:t>25.03.2021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50561-4870-41E3-820D-AF196977CE7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BF378-CAEB-4895-8F14-87E2CC861DA8}" type="datetimeFigureOut">
              <a:rPr lang="sk-SK" smtClean="0"/>
              <a:t>25.03.2021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50561-4870-41E3-820D-AF196977CE7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BF378-CAEB-4895-8F14-87E2CC861DA8}" type="datetimeFigureOut">
              <a:rPr lang="sk-SK" smtClean="0"/>
              <a:t>25.03.2021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50561-4870-41E3-820D-AF196977CE7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BF378-CAEB-4895-8F14-87E2CC861DA8}" type="datetimeFigureOut">
              <a:rPr lang="sk-SK" smtClean="0"/>
              <a:t>25.03.2021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50561-4870-41E3-820D-AF196977CE7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BF378-CAEB-4895-8F14-87E2CC861DA8}" type="datetimeFigureOut">
              <a:rPr lang="sk-SK" smtClean="0"/>
              <a:t>25.03.2021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50561-4870-41E3-820D-AF196977CE7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BF378-CAEB-4895-8F14-87E2CC861DA8}" type="datetimeFigureOut">
              <a:rPr lang="sk-SK" smtClean="0"/>
              <a:t>25.03.2021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50561-4870-41E3-820D-AF196977CE7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BF378-CAEB-4895-8F14-87E2CC861DA8}" type="datetimeFigureOut">
              <a:rPr lang="sk-SK" smtClean="0"/>
              <a:t>25.03.2021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50561-4870-41E3-820D-AF196977CE73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ln w="76200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/>
          </a:p>
        </p:txBody>
      </p:sp>
      <p:sp>
        <p:nvSpPr>
          <p:cNvPr id="4" name="Elipsa 3"/>
          <p:cNvSpPr/>
          <p:nvPr/>
        </p:nvSpPr>
        <p:spPr>
          <a:xfrm>
            <a:off x="2285984" y="428604"/>
            <a:ext cx="4500594" cy="1643074"/>
          </a:xfrm>
          <a:prstGeom prst="ellipse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b="1" dirty="0" smtClean="0">
                <a:solidFill>
                  <a:schemeClr val="tx1"/>
                </a:solidFill>
              </a:rPr>
              <a:t>Zrakovo – slovný učebný štýl </a:t>
            </a:r>
            <a:endParaRPr lang="sk-SK" sz="2000" b="1" dirty="0">
              <a:solidFill>
                <a:schemeClr val="tx1"/>
              </a:solidFill>
            </a:endParaRPr>
          </a:p>
        </p:txBody>
      </p:sp>
      <p:pic>
        <p:nvPicPr>
          <p:cNvPr id="5" name="Obrázek 4" descr="stiahnuť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8082" y="357166"/>
            <a:ext cx="1395416" cy="2365850"/>
          </a:xfrm>
          <a:prstGeom prst="rect">
            <a:avLst/>
          </a:prstGeom>
          <a:ln>
            <a:noFill/>
          </a:ln>
          <a:effectLst>
            <a:glow rad="139700">
              <a:schemeClr val="accent6">
                <a:satMod val="175000"/>
                <a:alpha val="40000"/>
              </a:schemeClr>
            </a:glow>
            <a:softEdge rad="112500"/>
          </a:effectLst>
        </p:spPr>
      </p:pic>
      <p:sp>
        <p:nvSpPr>
          <p:cNvPr id="6" name="Zaoblený obdélník 5"/>
          <p:cNvSpPr/>
          <p:nvPr/>
        </p:nvSpPr>
        <p:spPr>
          <a:xfrm>
            <a:off x="4286248" y="3286124"/>
            <a:ext cx="4572032" cy="235745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b="1" dirty="0" smtClean="0">
              <a:solidFill>
                <a:schemeClr val="tx1"/>
              </a:solidFill>
            </a:endParaRPr>
          </a:p>
          <a:p>
            <a:pPr algn="ctr"/>
            <a:r>
              <a:rPr lang="sk-SK" sz="2000" b="1" dirty="0" smtClean="0">
                <a:solidFill>
                  <a:srgbClr val="00B050"/>
                </a:solidFill>
              </a:rPr>
              <a:t>Ako sa efektívne učiť? : </a:t>
            </a:r>
          </a:p>
          <a:p>
            <a:pPr algn="ctr"/>
            <a:endParaRPr lang="sk-SK" b="1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sk-SK" dirty="0" smtClean="0">
                <a:solidFill>
                  <a:schemeClr val="tx1"/>
                </a:solidFill>
              </a:rPr>
              <a:t>Farebne si označ poznámky 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>
                <a:solidFill>
                  <a:schemeClr val="tx1"/>
                </a:solidFill>
              </a:rPr>
              <a:t>Učivo vyjadruj vlastnými slovami 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>
                <a:solidFill>
                  <a:schemeClr val="tx1"/>
                </a:solidFill>
              </a:rPr>
              <a:t>Uč sa bez hudby, tiché prostredie pri  učení 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>
                <a:solidFill>
                  <a:schemeClr val="tx1"/>
                </a:solidFill>
              </a:rPr>
              <a:t>Poznámky  - </a:t>
            </a:r>
            <a:r>
              <a:rPr lang="sk-SK" sz="1600" dirty="0" smtClean="0">
                <a:solidFill>
                  <a:schemeClr val="tx1"/>
                </a:solidFill>
              </a:rPr>
              <a:t>píš si kľúčové slová, schémy,    grafy, tabuľky </a:t>
            </a:r>
          </a:p>
          <a:p>
            <a:pPr>
              <a:buFont typeface="Arial" pitchFamily="34" charset="0"/>
              <a:buChar char="•"/>
            </a:pPr>
            <a:endParaRPr lang="sk-SK" dirty="0"/>
          </a:p>
        </p:txBody>
      </p:sp>
      <p:cxnSp>
        <p:nvCxnSpPr>
          <p:cNvPr id="8" name="Přímá spojovací šipka 7"/>
          <p:cNvCxnSpPr/>
          <p:nvPr/>
        </p:nvCxnSpPr>
        <p:spPr>
          <a:xfrm>
            <a:off x="5857884" y="2143116"/>
            <a:ext cx="571504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aoblený obdélník 8"/>
          <p:cNvSpPr/>
          <p:nvPr/>
        </p:nvSpPr>
        <p:spPr>
          <a:xfrm>
            <a:off x="285720" y="2643182"/>
            <a:ext cx="3714744" cy="385765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>
                <a:solidFill>
                  <a:srgbClr val="00B050"/>
                </a:solidFill>
              </a:rPr>
              <a:t>Charakteristika žiaka: </a:t>
            </a:r>
          </a:p>
          <a:p>
            <a:pPr algn="ctr"/>
            <a:endParaRPr lang="sk-SK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sk-SK" dirty="0">
                <a:solidFill>
                  <a:schemeClr val="tx1"/>
                </a:solidFill>
              </a:rPr>
              <a:t> </a:t>
            </a:r>
            <a:r>
              <a:rPr lang="sk-SK" dirty="0" smtClean="0">
                <a:solidFill>
                  <a:schemeClr val="tx1"/>
                </a:solidFill>
              </a:rPr>
              <a:t>majú dobré abstraktné myslenie </a:t>
            </a:r>
          </a:p>
          <a:p>
            <a:pPr>
              <a:buFont typeface="Arial" pitchFamily="34" charset="0"/>
              <a:buChar char="•"/>
            </a:pPr>
            <a:r>
              <a:rPr lang="sk-SK" dirty="0">
                <a:solidFill>
                  <a:schemeClr val="tx1"/>
                </a:solidFill>
              </a:rPr>
              <a:t>z</a:t>
            </a:r>
            <a:r>
              <a:rPr lang="sk-SK" dirty="0" smtClean="0">
                <a:solidFill>
                  <a:schemeClr val="tx1"/>
                </a:solidFill>
              </a:rPr>
              <a:t>apisujú si poznámky na hodine </a:t>
            </a:r>
          </a:p>
          <a:p>
            <a:pPr>
              <a:buFont typeface="Arial" pitchFamily="34" charset="0"/>
              <a:buChar char="•"/>
            </a:pPr>
            <a:r>
              <a:rPr lang="sk-SK" dirty="0">
                <a:solidFill>
                  <a:schemeClr val="tx1"/>
                </a:solidFill>
              </a:rPr>
              <a:t>r</a:t>
            </a:r>
            <a:r>
              <a:rPr lang="sk-SK" dirty="0" smtClean="0">
                <a:solidFill>
                  <a:schemeClr val="tx1"/>
                </a:solidFill>
              </a:rPr>
              <a:t>adi pracujú s písaným textom 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>
                <a:solidFill>
                  <a:schemeClr val="tx1"/>
                </a:solidFill>
              </a:rPr>
              <a:t> učia sa hlavne čítaním textu </a:t>
            </a:r>
          </a:p>
          <a:p>
            <a:pPr>
              <a:buFont typeface="Arial" pitchFamily="34" charset="0"/>
              <a:buChar char="•"/>
            </a:pPr>
            <a:r>
              <a:rPr lang="sk-SK" dirty="0">
                <a:solidFill>
                  <a:schemeClr val="tx1"/>
                </a:solidFill>
              </a:rPr>
              <a:t>m</a:t>
            </a:r>
            <a:r>
              <a:rPr lang="sk-SK" dirty="0" smtClean="0">
                <a:solidFill>
                  <a:schemeClr val="tx1"/>
                </a:solidFill>
              </a:rPr>
              <a:t>ajú dobrú fotografickú pamäť, dobre si pamätajú text a čísla  </a:t>
            </a:r>
          </a:p>
          <a:p>
            <a:pPr>
              <a:buFont typeface="Arial" pitchFamily="34" charset="0"/>
              <a:buChar char="•"/>
            </a:pPr>
            <a:r>
              <a:rPr lang="sk-SK" dirty="0">
                <a:solidFill>
                  <a:schemeClr val="tx1"/>
                </a:solidFill>
              </a:rPr>
              <a:t>v</a:t>
            </a:r>
            <a:r>
              <a:rPr lang="sk-SK" dirty="0" smtClean="0">
                <a:solidFill>
                  <a:schemeClr val="tx1"/>
                </a:solidFill>
              </a:rPr>
              <a:t>edia študovať a pracovať samostatne 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>
                <a:solidFill>
                  <a:schemeClr val="tx1"/>
                </a:solidFill>
              </a:rPr>
              <a:t>Majú bohatú slovnú zásobu 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>
                <a:solidFill>
                  <a:schemeClr val="tx1"/>
                </a:solidFill>
              </a:rPr>
              <a:t>Majú radi matematické vzorce, logické úlohy </a:t>
            </a:r>
            <a:endParaRPr lang="sk-SK" dirty="0">
              <a:solidFill>
                <a:schemeClr val="tx1"/>
              </a:solidFill>
            </a:endParaRPr>
          </a:p>
        </p:txBody>
      </p:sp>
      <p:cxnSp>
        <p:nvCxnSpPr>
          <p:cNvPr id="11" name="Přímá spojovací šipka 10"/>
          <p:cNvCxnSpPr/>
          <p:nvPr/>
        </p:nvCxnSpPr>
        <p:spPr>
          <a:xfrm rot="5400000">
            <a:off x="1964513" y="1964521"/>
            <a:ext cx="571504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ln w="57150">
            <a:solidFill>
              <a:srgbClr val="0070C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sk-SK" dirty="0"/>
          </a:p>
        </p:txBody>
      </p:sp>
      <p:sp>
        <p:nvSpPr>
          <p:cNvPr id="4" name="Elipsa 3"/>
          <p:cNvSpPr/>
          <p:nvPr/>
        </p:nvSpPr>
        <p:spPr>
          <a:xfrm>
            <a:off x="2071670" y="285728"/>
            <a:ext cx="5143536" cy="1571636"/>
          </a:xfrm>
          <a:prstGeom prst="ellipse">
            <a:avLst/>
          </a:prstGeom>
          <a:solidFill>
            <a:schemeClr val="accent6"/>
          </a:solidFill>
          <a:ln w="57150"/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b="1" dirty="0" smtClean="0">
                <a:solidFill>
                  <a:schemeClr val="tx1"/>
                </a:solidFill>
              </a:rPr>
              <a:t>Zrakovo – obrazový učebný štýl </a:t>
            </a:r>
            <a:endParaRPr lang="sk-SK" sz="2000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214282" y="2428868"/>
            <a:ext cx="4500594" cy="4071966"/>
          </a:xfrm>
          <a:prstGeom prst="roundRect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b="1" dirty="0" smtClean="0">
                <a:solidFill>
                  <a:schemeClr val="tx1"/>
                </a:solidFill>
              </a:rPr>
              <a:t>Charakteristika žiaka: </a:t>
            </a:r>
          </a:p>
          <a:p>
            <a:pPr algn="ctr"/>
            <a:endParaRPr lang="sk-SK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sk-SK" dirty="0" smtClean="0">
                <a:solidFill>
                  <a:schemeClr val="tx1"/>
                </a:solidFill>
              </a:rPr>
              <a:t>Dobre si pamätajú tváre ľudí 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>
                <a:solidFill>
                  <a:schemeClr val="tx1"/>
                </a:solidFill>
              </a:rPr>
              <a:t>Majú dobrú vizuálnu predstavivosť </a:t>
            </a:r>
          </a:p>
          <a:p>
            <a:pPr>
              <a:buFont typeface="Arial" pitchFamily="34" charset="0"/>
              <a:buChar char="•"/>
            </a:pPr>
            <a:r>
              <a:rPr lang="sk-SK" dirty="0">
                <a:solidFill>
                  <a:schemeClr val="tx1"/>
                </a:solidFill>
              </a:rPr>
              <a:t> </a:t>
            </a:r>
            <a:r>
              <a:rPr lang="sk-SK" dirty="0" smtClean="0">
                <a:solidFill>
                  <a:schemeClr val="tx1"/>
                </a:solidFill>
              </a:rPr>
              <a:t>uprednostňujú sledovanie rôznych obrázkov, videí, pozorovanie vecí 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>
                <a:solidFill>
                  <a:schemeClr val="tx1"/>
                </a:solidFill>
              </a:rPr>
              <a:t>Najlepšie sa žiakom učí s obrázkov, s farebných poznámok, s pojmových máp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>
                <a:solidFill>
                  <a:schemeClr val="tx1"/>
                </a:solidFill>
              </a:rPr>
              <a:t>Nemajú radi prednášky 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>
                <a:solidFill>
                  <a:schemeClr val="tx1"/>
                </a:solidFill>
              </a:rPr>
              <a:t>Majú zmysel pre detail  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>
                <a:solidFill>
                  <a:schemeClr val="tx1"/>
                </a:solidFill>
              </a:rPr>
              <a:t>Pomalšie chápu nové informácie </a:t>
            </a:r>
            <a:endParaRPr lang="sk-SK" dirty="0">
              <a:solidFill>
                <a:schemeClr val="tx1"/>
              </a:solidFill>
            </a:endParaRPr>
          </a:p>
        </p:txBody>
      </p:sp>
      <p:cxnSp>
        <p:nvCxnSpPr>
          <p:cNvPr id="7" name="Přímá spojovací šipka 6"/>
          <p:cNvCxnSpPr/>
          <p:nvPr/>
        </p:nvCxnSpPr>
        <p:spPr>
          <a:xfrm rot="5400000">
            <a:off x="1785918" y="1714488"/>
            <a:ext cx="50006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aoblený obdélník 7"/>
          <p:cNvSpPr/>
          <p:nvPr/>
        </p:nvSpPr>
        <p:spPr>
          <a:xfrm>
            <a:off x="5072066" y="2571744"/>
            <a:ext cx="3857652" cy="3786214"/>
          </a:xfrm>
          <a:prstGeom prst="roundRect">
            <a:avLst/>
          </a:prstGeom>
          <a:effectLst>
            <a:glow rad="101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b="1" dirty="0" smtClean="0"/>
              <a:t>Ako sa efektívne učiť? : </a:t>
            </a:r>
          </a:p>
          <a:p>
            <a:pPr algn="ctr"/>
            <a:endParaRPr lang="sk-SK" dirty="0"/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poznámky, čo najviac si členiť, farebne označovať, vypísať kľúčové slová  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Pri učení potreba vidieť aj ukážku, obrázok, video 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Učiť sa bez hudby, v tichom prostredí 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Pomáha aj kreslenie si poznámok </a:t>
            </a:r>
            <a:endParaRPr lang="sk-SK" dirty="0"/>
          </a:p>
        </p:txBody>
      </p:sp>
      <p:cxnSp>
        <p:nvCxnSpPr>
          <p:cNvPr id="10" name="Přímá spojovací šipka 9"/>
          <p:cNvCxnSpPr/>
          <p:nvPr/>
        </p:nvCxnSpPr>
        <p:spPr>
          <a:xfrm>
            <a:off x="6429388" y="1785926"/>
            <a:ext cx="57150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ln w="57150">
            <a:solidFill>
              <a:srgbClr val="FFC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sk-SK" dirty="0"/>
          </a:p>
        </p:txBody>
      </p:sp>
      <p:sp>
        <p:nvSpPr>
          <p:cNvPr id="4" name="Elipsa 3"/>
          <p:cNvSpPr/>
          <p:nvPr/>
        </p:nvSpPr>
        <p:spPr>
          <a:xfrm>
            <a:off x="2071670" y="428604"/>
            <a:ext cx="5000660" cy="1428760"/>
          </a:xfrm>
          <a:prstGeom prst="ellipse">
            <a:avLst/>
          </a:prstGeom>
          <a:solidFill>
            <a:srgbClr val="FFC000"/>
          </a:solidFill>
          <a:ln>
            <a:solidFill>
              <a:schemeClr val="accent6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dirty="0" smtClean="0">
                <a:solidFill>
                  <a:schemeClr val="tx1"/>
                </a:solidFill>
              </a:rPr>
              <a:t>Sluchovo učebný štýl </a:t>
            </a:r>
            <a:endParaRPr lang="sk-SK" sz="2400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285720" y="2357430"/>
            <a:ext cx="4000528" cy="407196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b="1" dirty="0" smtClean="0">
                <a:solidFill>
                  <a:srgbClr val="C00000"/>
                </a:solidFill>
              </a:rPr>
              <a:t>Charakteristika  žiaka:</a:t>
            </a:r>
          </a:p>
          <a:p>
            <a:pPr algn="ctr"/>
            <a:endParaRPr lang="sk-SK" b="1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sk-SK" dirty="0" smtClean="0">
                <a:solidFill>
                  <a:schemeClr val="tx1"/>
                </a:solidFill>
              </a:rPr>
              <a:t> najlepšie si zapamätajú počúvaním 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>
                <a:solidFill>
                  <a:schemeClr val="tx1"/>
                </a:solidFill>
              </a:rPr>
              <a:t>z výkladu učiva si najviac zapamätajú </a:t>
            </a:r>
          </a:p>
          <a:p>
            <a:pPr>
              <a:buFont typeface="Arial" pitchFamily="34" charset="0"/>
              <a:buChar char="•"/>
            </a:pPr>
            <a:r>
              <a:rPr lang="sk-SK" dirty="0">
                <a:solidFill>
                  <a:schemeClr val="tx1"/>
                </a:solidFill>
              </a:rPr>
              <a:t> </a:t>
            </a:r>
            <a:r>
              <a:rPr lang="sk-SK" dirty="0" smtClean="0">
                <a:solidFill>
                  <a:schemeClr val="tx1"/>
                </a:solidFill>
              </a:rPr>
              <a:t>na prednáškach si zvyknú menej písať 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>
                <a:solidFill>
                  <a:schemeClr val="tx1"/>
                </a:solidFill>
              </a:rPr>
              <a:t> najlepšie reagujú na sluchový podnet 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>
                <a:solidFill>
                  <a:schemeClr val="tx1"/>
                </a:solidFill>
              </a:rPr>
              <a:t> majú radi diskusiu, skupinovú prácu , </a:t>
            </a:r>
            <a:r>
              <a:rPr lang="sk-SK" dirty="0" err="1" smtClean="0">
                <a:solidFill>
                  <a:schemeClr val="tx1"/>
                </a:solidFill>
              </a:rPr>
              <a:t>brainstorming</a:t>
            </a:r>
            <a:r>
              <a:rPr lang="sk-SK" dirty="0" smtClean="0">
                <a:solidFill>
                  <a:schemeClr val="tx1"/>
                </a:solidFill>
              </a:rPr>
              <a:t>, hlasné opakovanie 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929190" y="2643182"/>
            <a:ext cx="4000528" cy="371477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b="1" dirty="0" smtClean="0">
                <a:solidFill>
                  <a:srgbClr val="C00000"/>
                </a:solidFill>
              </a:rPr>
              <a:t>Ako sa efektívne učiť: </a:t>
            </a:r>
          </a:p>
          <a:p>
            <a:pPr algn="ctr"/>
            <a:endParaRPr lang="sk-SK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sk-SK" dirty="0" smtClean="0">
                <a:solidFill>
                  <a:schemeClr val="tx1"/>
                </a:solidFill>
              </a:rPr>
              <a:t>Učivo sa uč a opakuj nahlas 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>
                <a:solidFill>
                  <a:schemeClr val="tx1"/>
                </a:solidFill>
              </a:rPr>
              <a:t>Čo najviac počúvaj výklad učiteľa 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>
                <a:solidFill>
                  <a:schemeClr val="tx1"/>
                </a:solidFill>
              </a:rPr>
              <a:t>Pravidelne dochádzka do školy 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>
                <a:solidFill>
                  <a:schemeClr val="tx1"/>
                </a:solidFill>
              </a:rPr>
              <a:t>Môžeš sa učiť pri tichšej hudbe 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>
                <a:solidFill>
                  <a:schemeClr val="tx1"/>
                </a:solidFill>
              </a:rPr>
              <a:t>Prerozprávaj naučené učivo spolužiakom, niekomu </a:t>
            </a:r>
          </a:p>
          <a:p>
            <a:pPr>
              <a:buFont typeface="Arial" pitchFamily="34" charset="0"/>
              <a:buChar char="•"/>
            </a:pPr>
            <a:endParaRPr lang="sk-SK" dirty="0"/>
          </a:p>
        </p:txBody>
      </p:sp>
      <p:cxnSp>
        <p:nvCxnSpPr>
          <p:cNvPr id="8" name="Přímá spojovací šipka 7"/>
          <p:cNvCxnSpPr/>
          <p:nvPr/>
        </p:nvCxnSpPr>
        <p:spPr>
          <a:xfrm rot="10800000" flipV="1">
            <a:off x="1857356" y="1714488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šipka 9"/>
          <p:cNvCxnSpPr/>
          <p:nvPr/>
        </p:nvCxnSpPr>
        <p:spPr>
          <a:xfrm>
            <a:off x="6357950" y="1785926"/>
            <a:ext cx="714380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9358346" cy="6858000"/>
          </a:xfrm>
          <a:ln w="57150"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sk-SK" dirty="0"/>
          </a:p>
        </p:txBody>
      </p:sp>
      <p:sp>
        <p:nvSpPr>
          <p:cNvPr id="4" name="Elipsa 3"/>
          <p:cNvSpPr/>
          <p:nvPr/>
        </p:nvSpPr>
        <p:spPr>
          <a:xfrm>
            <a:off x="1928794" y="285728"/>
            <a:ext cx="4929222" cy="1643074"/>
          </a:xfrm>
          <a:prstGeom prst="ellipse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 smtClean="0">
                <a:solidFill>
                  <a:schemeClr val="tx1"/>
                </a:solidFill>
              </a:rPr>
              <a:t>Pohybový učebný štýl </a:t>
            </a:r>
            <a:endParaRPr lang="sk-SK" sz="2400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285720" y="2214554"/>
            <a:ext cx="3857652" cy="428628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b="1" dirty="0" smtClean="0">
                <a:solidFill>
                  <a:srgbClr val="00B050"/>
                </a:solidFill>
              </a:rPr>
              <a:t>Charakteristika žiaka: </a:t>
            </a:r>
          </a:p>
          <a:p>
            <a:pPr algn="ctr"/>
            <a:endParaRPr lang="sk-SK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sk-SK" dirty="0" smtClean="0">
                <a:solidFill>
                  <a:schemeClr val="tx1"/>
                </a:solidFill>
              </a:rPr>
              <a:t>Učí sa metódou pokusu a omylu 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>
                <a:solidFill>
                  <a:schemeClr val="tx1"/>
                </a:solidFill>
              </a:rPr>
              <a:t>Má nižšiu koncentráciu, sústredenosť, je neposedný 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>
                <a:solidFill>
                  <a:schemeClr val="tx1"/>
                </a:solidFill>
              </a:rPr>
              <a:t> vynikajú v priestorovej predstavivosti 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>
                <a:solidFill>
                  <a:schemeClr val="tx1"/>
                </a:solidFill>
              </a:rPr>
              <a:t>Má dobrú </a:t>
            </a:r>
            <a:r>
              <a:rPr lang="sk-SK" dirty="0" err="1" smtClean="0">
                <a:solidFill>
                  <a:schemeClr val="tx1"/>
                </a:solidFill>
              </a:rPr>
              <a:t>psychomotorickú</a:t>
            </a:r>
            <a:r>
              <a:rPr lang="sk-SK" dirty="0" smtClean="0">
                <a:solidFill>
                  <a:schemeClr val="tx1"/>
                </a:solidFill>
              </a:rPr>
              <a:t> pamäť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>
                <a:solidFill>
                  <a:schemeClr val="tx1"/>
                </a:solidFill>
              </a:rPr>
              <a:t>Je praktický – potrebuje manipulovať  s pomôckami,  s učivom, vyskúšať si v praxi </a:t>
            </a:r>
          </a:p>
          <a:p>
            <a:pPr>
              <a:buFont typeface="Arial" pitchFamily="34" charset="0"/>
              <a:buChar char="•"/>
            </a:pPr>
            <a:endParaRPr lang="sk-SK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786314" y="2571744"/>
            <a:ext cx="4000528" cy="3286148"/>
          </a:xfrm>
          <a:prstGeom prst="roundRect">
            <a:avLst/>
          </a:prstGeom>
          <a:ln>
            <a:solidFill>
              <a:srgbClr val="00B050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b="1" dirty="0" smtClean="0">
                <a:solidFill>
                  <a:schemeClr val="tx1"/>
                </a:solidFill>
              </a:rPr>
              <a:t>Ako sa efektívne učiť? : </a:t>
            </a:r>
          </a:p>
          <a:p>
            <a:pPr algn="ctr"/>
            <a:endParaRPr lang="sk-SK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sk-SK" dirty="0" smtClean="0">
                <a:solidFill>
                  <a:schemeClr val="tx1"/>
                </a:solidFill>
              </a:rPr>
              <a:t>Uč sa pri chôdzi, pohybe, pri kreslení  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>
                <a:solidFill>
                  <a:schemeClr val="tx1"/>
                </a:solidFill>
              </a:rPr>
              <a:t>Používaj pomôcky pri učení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>
                <a:solidFill>
                  <a:schemeClr val="tx1"/>
                </a:solidFill>
              </a:rPr>
              <a:t> Pri učení rob si častejšie prestávky 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>
                <a:solidFill>
                  <a:schemeClr val="tx1"/>
                </a:solidFill>
              </a:rPr>
              <a:t>Prepisuj poznámky 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>
                <a:solidFill>
                  <a:schemeClr val="tx1"/>
                </a:solidFill>
              </a:rPr>
              <a:t>Pusti si hudbu </a:t>
            </a:r>
            <a:endParaRPr lang="sk-SK" dirty="0">
              <a:solidFill>
                <a:schemeClr val="tx1"/>
              </a:solidFill>
            </a:endParaRPr>
          </a:p>
        </p:txBody>
      </p:sp>
      <p:cxnSp>
        <p:nvCxnSpPr>
          <p:cNvPr id="8" name="Přímá spojovací šipka 7"/>
          <p:cNvCxnSpPr/>
          <p:nvPr/>
        </p:nvCxnSpPr>
        <p:spPr>
          <a:xfrm rot="5400000">
            <a:off x="1571604" y="1571612"/>
            <a:ext cx="42862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šipka 9"/>
          <p:cNvCxnSpPr/>
          <p:nvPr/>
        </p:nvCxnSpPr>
        <p:spPr>
          <a:xfrm>
            <a:off x="6143636" y="1928802"/>
            <a:ext cx="571504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335</Words>
  <Application>Microsoft Office PowerPoint</Application>
  <PresentationFormat>Předvádění na obrazovce (4:3)</PresentationFormat>
  <Paragraphs>66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sady Office</vt:lpstr>
      <vt:lpstr>Snímek 1</vt:lpstr>
      <vt:lpstr>Snímek 2</vt:lpstr>
      <vt:lpstr>Snímek 3</vt:lpstr>
      <vt:lpstr>Snímek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Karina</dc:creator>
  <cp:lastModifiedBy>Karina</cp:lastModifiedBy>
  <cp:revision>9</cp:revision>
  <dcterms:created xsi:type="dcterms:W3CDTF">2021-03-25T09:26:01Z</dcterms:created>
  <dcterms:modified xsi:type="dcterms:W3CDTF">2021-03-25T10:44:02Z</dcterms:modified>
</cp:coreProperties>
</file>